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9" r:id="rId2"/>
    <p:sldId id="261" r:id="rId3"/>
    <p:sldId id="262" r:id="rId4"/>
    <p:sldId id="260" r:id="rId5"/>
    <p:sldId id="257" r:id="rId6"/>
    <p:sldId id="264" r:id="rId7"/>
    <p:sldId id="267" r:id="rId8"/>
    <p:sldId id="263" r:id="rId9"/>
    <p:sldId id="268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73C365-042C-459B-906D-EB9337C3C77C}" type="datetimeFigureOut">
              <a:rPr lang="el-GR" smtClean="0"/>
              <a:pPr>
                <a:defRPr/>
              </a:pPr>
              <a:t>14/10/2016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E3AEB-CBE7-466A-9E51-4FD448BACBB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887C45-64B1-4751-95B1-058B16AD19EE}" type="datetimeFigureOut">
              <a:rPr lang="el-GR" smtClean="0"/>
              <a:pPr>
                <a:defRPr/>
              </a:pPr>
              <a:t>14/10/2016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767FE-08A3-4774-96AD-44FE0F4F4506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13992-6438-469C-B762-A6DEE7DF567D}" type="datetimeFigureOut">
              <a:rPr lang="el-GR" smtClean="0"/>
              <a:pPr>
                <a:defRPr/>
              </a:pPr>
              <a:t>14/10/2016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B25FA-BFF7-4C8C-B3D9-567F687826D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99472-C007-4532-BFE3-E3AE451C8D25}" type="datetimeFigureOut">
              <a:rPr lang="el-GR" smtClean="0"/>
              <a:pPr>
                <a:defRPr/>
              </a:pPr>
              <a:t>14/10/2016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031B2-5536-49DC-B8D3-7AC0D5AD1A5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90922-35A9-45F1-A465-9551E148EC99}" type="datetimeFigureOut">
              <a:rPr lang="el-GR" smtClean="0"/>
              <a:pPr>
                <a:defRPr/>
              </a:pPr>
              <a:t>14/10/2016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609E-11EC-4BB5-930D-7C3C37AC0B9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02017-0580-4575-AC51-AFAD68269217}" type="datetimeFigureOut">
              <a:rPr lang="el-GR" smtClean="0"/>
              <a:pPr>
                <a:defRPr/>
              </a:pPr>
              <a:t>14/10/2016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C765E-6115-4071-9E6D-04BCF77C2C2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280EFC-EC7F-4993-B24C-9D18AB2E5B8D}" type="datetimeFigureOut">
              <a:rPr lang="el-GR" smtClean="0"/>
              <a:pPr>
                <a:defRPr/>
              </a:pPr>
              <a:t>14/10/2016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B535F-11F8-49C0-9A97-836F500D6EB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AFCA42-9AB0-4E19-BAFA-0DF8F6B80837}" type="datetimeFigureOut">
              <a:rPr lang="el-GR" smtClean="0"/>
              <a:pPr>
                <a:defRPr/>
              </a:pPr>
              <a:t>14/10/2016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2638B-5C31-4EE8-9687-3591D1C9378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F53CA-D8B7-4394-A1B7-CD6F6010BDED}" type="datetimeFigureOut">
              <a:rPr lang="el-GR" smtClean="0"/>
              <a:pPr>
                <a:defRPr/>
              </a:pPr>
              <a:t>14/10/2016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8BAA5-4E21-4640-A7B1-75938DF2868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4569C-D76A-44E5-85E4-B4A7B134AB46}" type="datetimeFigureOut">
              <a:rPr lang="el-GR" smtClean="0"/>
              <a:pPr>
                <a:defRPr/>
              </a:pPr>
              <a:t>14/10/2016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C9335-A706-4302-842F-D319A4340BE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A70FB-8C44-4FA7-BA64-5E0ED4956472}" type="datetimeFigureOut">
              <a:rPr lang="el-GR" smtClean="0"/>
              <a:pPr>
                <a:defRPr/>
              </a:pPr>
              <a:t>14/10/2016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BAE3-4EC2-4060-8201-4D567F65AA4A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099472-C007-4532-BFE3-E3AE451C8D25}" type="datetimeFigureOut">
              <a:rPr lang="el-GR" smtClean="0"/>
              <a:pPr>
                <a:defRPr/>
              </a:pPr>
              <a:t>14/10/2016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2031B2-5536-49DC-B8D3-7AC0D5AD1A5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o4tNwNIvQ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1oG9vOuMP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36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Ανθολόγιο Λογοτεχνικών </a:t>
            </a:r>
            <a:r>
              <a:rPr lang="el-GR" sz="36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Κειμένων</a:t>
            </a:r>
            <a:r>
              <a:rPr lang="en-US" sz="36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/>
            </a:r>
            <a:br>
              <a:rPr lang="en-US" sz="3600" i="1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i="1" dirty="0" smtClean="0">
                <a:solidFill>
                  <a:srgbClr val="C00000"/>
                </a:solidFill>
                <a:latin typeface="Comic Sans MS"/>
                <a:cs typeface="Comic Sans MS"/>
              </a:rPr>
              <a:t/>
            </a:r>
            <a:br>
              <a:rPr lang="en-US" i="1" dirty="0" smtClean="0">
                <a:solidFill>
                  <a:srgbClr val="C00000"/>
                </a:solidFill>
                <a:latin typeface="Comic Sans MS"/>
                <a:cs typeface="Comic Sans MS"/>
              </a:rPr>
            </a:br>
            <a:r>
              <a:rPr lang="el-GR" sz="3600" dirty="0" smtClean="0">
                <a:solidFill>
                  <a:schemeClr val="tx1"/>
                </a:solidFill>
                <a:ea typeface="ＭＳ Ｐゴシック" pitchFamily="34" charset="-128"/>
              </a:rPr>
              <a:t>Πρωινό Άστρο του Γ. Ρίτσου   </a:t>
            </a:r>
          </a:p>
        </p:txBody>
      </p:sp>
      <p:sp>
        <p:nvSpPr>
          <p:cNvPr id="8195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Όνομα Εκπαιδευτικού </a:t>
            </a:r>
          </a:p>
          <a:p>
            <a:pPr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Σχολείο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Ανθολόγιο – Γ΄  Δ΄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Τάξη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996" y="3545984"/>
            <a:ext cx="1119509" cy="243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6264" y="2636912"/>
            <a:ext cx="4706216" cy="3451225"/>
          </a:xfrm>
        </p:spPr>
      </p:pic>
      <p:sp>
        <p:nvSpPr>
          <p:cNvPr id="9219" name="2 - Τίτλος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64896" cy="1656184"/>
          </a:xfrm>
        </p:spPr>
        <p:txBody>
          <a:bodyPr>
            <a:normAutofit/>
          </a:bodyPr>
          <a:lstStyle/>
          <a:p>
            <a:pPr algn="l" eaLnBrk="1" hangingPunct="1"/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39552" y="2348880"/>
            <a:ext cx="331236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ea typeface="ＭＳ Ｐゴシック" pitchFamily="34" charset="-128"/>
              </a:rPr>
              <a:t>Άλλα έργα του </a:t>
            </a:r>
            <a:r>
              <a:rPr lang="el-GR" sz="2000" dirty="0" smtClean="0">
                <a:solidFill>
                  <a:schemeClr val="tx1"/>
                </a:solidFill>
                <a:ea typeface="ＭＳ Ｐゴシック" pitchFamily="34" charset="-128"/>
              </a:rPr>
              <a:t>:</a:t>
            </a:r>
          </a:p>
          <a:p>
            <a:pPr algn="ctr"/>
            <a:r>
              <a:rPr lang="el-GR" sz="2000" dirty="0" smtClean="0">
                <a:solidFill>
                  <a:schemeClr val="tx1"/>
                </a:solidFill>
                <a:ea typeface="ＭＳ Ｐゴシック" pitchFamily="34" charset="-128"/>
              </a:rPr>
              <a:t>Το τραγούδι της αδερφής </a:t>
            </a:r>
            <a:r>
              <a:rPr lang="el-GR" sz="2000" dirty="0" smtClean="0">
                <a:solidFill>
                  <a:schemeClr val="tx1"/>
                </a:solidFill>
                <a:ea typeface="ＭＳ Ｐゴシック" pitchFamily="34" charset="-128"/>
              </a:rPr>
              <a:t>μου</a:t>
            </a:r>
          </a:p>
          <a:p>
            <a:pPr algn="ctr"/>
            <a:r>
              <a:rPr lang="el-GR" sz="2000" dirty="0" smtClean="0">
                <a:solidFill>
                  <a:schemeClr val="tx1"/>
                </a:solidFill>
                <a:ea typeface="ＭＳ Ｐゴシック" pitchFamily="34" charset="-128"/>
              </a:rPr>
              <a:t>Η </a:t>
            </a:r>
            <a:r>
              <a:rPr lang="el-GR" sz="2000" dirty="0" smtClean="0">
                <a:solidFill>
                  <a:schemeClr val="tx1"/>
                </a:solidFill>
                <a:ea typeface="ＭＳ Ｐゴシック" pitchFamily="34" charset="-128"/>
              </a:rPr>
              <a:t>Ρωμιοσύνη</a:t>
            </a:r>
          </a:p>
          <a:p>
            <a:pPr algn="ctr"/>
            <a:r>
              <a:rPr lang="el-GR" sz="2000" dirty="0" smtClean="0">
                <a:solidFill>
                  <a:schemeClr val="tx1"/>
                </a:solidFill>
                <a:ea typeface="ＭＳ Ｐゴシック" pitchFamily="34" charset="-128"/>
              </a:rPr>
              <a:t>Ο Επιτάφιος</a:t>
            </a:r>
          </a:p>
          <a:p>
            <a:pPr algn="ctr"/>
            <a:r>
              <a:rPr lang="el-GR" sz="2000" dirty="0" smtClean="0">
                <a:solidFill>
                  <a:schemeClr val="tx1"/>
                </a:solidFill>
                <a:ea typeface="ＭＳ Ｐゴシック" pitchFamily="34" charset="-128"/>
              </a:rPr>
              <a:t>Η </a:t>
            </a:r>
            <a:r>
              <a:rPr lang="el-GR" sz="2000" dirty="0" smtClean="0">
                <a:solidFill>
                  <a:schemeClr val="tx1"/>
                </a:solidFill>
                <a:ea typeface="ＭＳ Ｐゴシック" pitchFamily="34" charset="-128"/>
              </a:rPr>
              <a:t>Σονάτα του Σεληνόφωτος</a:t>
            </a:r>
            <a:endParaRPr lang="el-G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l-GR" sz="2000" dirty="0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539552" y="4797152"/>
            <a:ext cx="3384376" cy="151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Πολλά ποιήματά του έχουν μελοποιηθεί. Έχει γράψει και ποιήματα που απευθύνονται σε παιδιά.</a:t>
            </a:r>
            <a:endParaRPr lang="el-G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433" y="207812"/>
            <a:ext cx="1263643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50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674938"/>
            <a:ext cx="4314031" cy="3451225"/>
          </a:xfrm>
        </p:spPr>
      </p:pic>
      <p:sp>
        <p:nvSpPr>
          <p:cNvPr id="9219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5724128" y="2996952"/>
            <a:ext cx="2376264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Ας ακούσουμε αυτό το τραγούδι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  <a:hlinkClick r:id="rId3"/>
              </a:rPr>
              <a:t>https://www.youtube.com/watch?v=Dyo4tNwNIvQ</a:t>
            </a:r>
            <a:endParaRPr lang="el-GR" dirty="0" smtClean="0"/>
          </a:p>
          <a:p>
            <a:pPr algn="ctr"/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433" y="207812"/>
            <a:ext cx="1263643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3935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20888"/>
            <a:ext cx="5967133" cy="3528392"/>
          </a:xfrm>
        </p:spPr>
      </p:pic>
      <p:sp>
        <p:nvSpPr>
          <p:cNvPr id="9219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6516216" y="3068960"/>
            <a:ext cx="2376264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Ας ακούσουμε αυτό το νανούρισμα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  <a:hlinkClick r:id="rId3"/>
              </a:rPr>
              <a:t>https://www.youtube.com/watch?v=C1oG9vOuMPA</a:t>
            </a:r>
            <a:endParaRPr lang="el-GR" dirty="0" smtClean="0"/>
          </a:p>
          <a:p>
            <a:pPr algn="ctr"/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433" y="207812"/>
            <a:ext cx="1263643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1022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74938"/>
            <a:ext cx="8496943" cy="3451225"/>
          </a:xfrm>
        </p:spPr>
      </p:pic>
      <p:sp>
        <p:nvSpPr>
          <p:cNvPr id="9219" name="2 - Τίτλος"/>
          <p:cNvSpPr>
            <a:spLocks noGrp="1"/>
          </p:cNvSpPr>
          <p:nvPr>
            <p:ph type="title"/>
          </p:nvPr>
        </p:nvSpPr>
        <p:spPr>
          <a:xfrm>
            <a:off x="457200" y="448080"/>
            <a:ext cx="8229600" cy="125272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sz="2800" b="1" dirty="0" smtClean="0">
                <a:solidFill>
                  <a:schemeClr val="tx1"/>
                </a:solidFill>
                <a:ea typeface="ＭＳ Ｐゴシック" pitchFamily="34" charset="-128"/>
              </a:rPr>
              <a:t>Γιάννης Ρίτσος</a:t>
            </a:r>
            <a:r>
              <a:rPr lang="el-GR" sz="2800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l-GR" sz="2800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Πολύ 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σπουδαίος ποιητής. Πήρε το κρατικό βραβείο ποίησης. Αγωνίστηκε για την Ελευθερία και τη Δημοκρατία. Γεννήθηκε στη Μονεμβάσια. 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07812"/>
            <a:ext cx="1263643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31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564905"/>
            <a:ext cx="6480720" cy="3528392"/>
          </a:xfrm>
        </p:spPr>
      </p:pic>
      <p:sp>
        <p:nvSpPr>
          <p:cNvPr id="9219" name="2 - Τίτλος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8417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sz="3200" dirty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l-GR" sz="32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l-GR" sz="320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l-GR" sz="32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l-GR" sz="2800" dirty="0">
                <a:solidFill>
                  <a:schemeClr val="tx1"/>
                </a:solidFill>
                <a:ea typeface="ＭＳ Ｐゴシック" pitchFamily="34" charset="-128"/>
              </a:rPr>
              <a:t>Έζησε σχεδόν 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80 </a:t>
            </a:r>
            <a:r>
              <a:rPr lang="el-GR" sz="2800" dirty="0">
                <a:solidFill>
                  <a:schemeClr val="tx1"/>
                </a:solidFill>
                <a:ea typeface="ＭＳ Ｐゴシック" pitchFamily="34" charset="-128"/>
              </a:rPr>
              <a:t>χρόνια (1909-1990)</a:t>
            </a:r>
            <a:br>
              <a:rPr lang="el-GR" sz="28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σε συνθήκες πολέμων, ηρεμίας και δικτατορίας.</a:t>
            </a:r>
            <a:b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Είχε μία κόρη, την </a:t>
            </a:r>
            <a:r>
              <a:rPr lang="el-GR" sz="2800" dirty="0" err="1" smtClean="0">
                <a:solidFill>
                  <a:schemeClr val="tx1"/>
                </a:solidFill>
                <a:ea typeface="ＭＳ Ｐゴシック" pitchFamily="34" charset="-128"/>
              </a:rPr>
              <a:t>Έρη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.</a:t>
            </a:r>
            <a:r>
              <a:rPr lang="el-GR" sz="320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l-GR" sz="32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</a:b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2813" y="207812"/>
            <a:ext cx="1263643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80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31280"/>
            <a:ext cx="8640960" cy="3894063"/>
          </a:xfrm>
        </p:spPr>
      </p:pic>
      <p:sp>
        <p:nvSpPr>
          <p:cNvPr id="9219" name="2 - Τίτλος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65070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dirty="0">
                <a:solidFill>
                  <a:srgbClr val="92D050"/>
                </a:solidFill>
              </a:rPr>
              <a:t/>
            </a:r>
            <a:br>
              <a:rPr lang="el-GR" dirty="0">
                <a:solidFill>
                  <a:srgbClr val="92D050"/>
                </a:solidFill>
              </a:rPr>
            </a:br>
            <a:r>
              <a:rPr lang="el-GR" sz="2800" i="1" dirty="0" smtClean="0">
                <a:solidFill>
                  <a:schemeClr val="tx1"/>
                </a:solidFill>
              </a:rPr>
              <a:t>Λέξεις κλειδιά</a:t>
            </a:r>
            <a:r>
              <a:rPr lang="el-GR" sz="2800" dirty="0" smtClean="0">
                <a:solidFill>
                  <a:schemeClr val="tx1"/>
                </a:solidFill>
              </a:rPr>
              <a:t>: αυτοβιογραφικό παιδικό νανούρισμα,</a:t>
            </a:r>
            <a:br>
              <a:rPr lang="el-GR" sz="2800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</a:rPr>
              <a:t>ευτυχισμένες στιγμές οικογένειας, </a:t>
            </a:r>
            <a:br>
              <a:rPr lang="el-GR" sz="2800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</a:rPr>
              <a:t> φύση</a:t>
            </a:r>
            <a:r>
              <a:rPr lang="el-GR" sz="2800" dirty="0">
                <a:solidFill>
                  <a:srgbClr val="92D050"/>
                </a:solidFill>
              </a:rPr>
              <a:t/>
            </a:r>
            <a:br>
              <a:rPr lang="el-GR" sz="2800" dirty="0">
                <a:solidFill>
                  <a:srgbClr val="92D050"/>
                </a:solidFill>
              </a:rPr>
            </a:b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837" y="207812"/>
            <a:ext cx="1263643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564904"/>
            <a:ext cx="8352928" cy="4032448"/>
          </a:xfrm>
        </p:spPr>
      </p:pic>
      <p:sp>
        <p:nvSpPr>
          <p:cNvPr id="9219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sz="2800" i="1" dirty="0" smtClean="0">
                <a:solidFill>
                  <a:schemeClr val="tx1"/>
                </a:solidFill>
                <a:ea typeface="ＭＳ Ｐゴシック" pitchFamily="34" charset="-128"/>
              </a:rPr>
              <a:t>Ύφος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: απλό, κατανοητό, γλαφυρό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433" y="207812"/>
            <a:ext cx="1263643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289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780928"/>
            <a:ext cx="5119750" cy="3345235"/>
          </a:xfrm>
        </p:spPr>
      </p:pic>
      <p:sp>
        <p:nvSpPr>
          <p:cNvPr id="9219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Όλη η φύση παρατηρεί τον ύπνο του παιδιού: Η στοργική μητέρα, μια αλλιώτικη αμυγδαλιά με 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άνθη, 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τα αστέρια και τα ξένοιαστα παιδιά που παίζουν.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293096"/>
            <a:ext cx="1263643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548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924944"/>
            <a:ext cx="4375490" cy="3165401"/>
          </a:xfrm>
        </p:spPr>
      </p:pic>
      <p:sp>
        <p:nvSpPr>
          <p:cNvPr id="9219" name="2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/>
          <a:lstStyle/>
          <a:p>
            <a:pPr algn="l" eaLnBrk="1" hangingPunct="1"/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Η μητέρα νιώθει πολλή αγάπη και στοργή για το παιδί της που κοιμάται. Το περιβάλλει με ένα πέπλο προστασίας και ζεστασιάς.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1263643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7062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251520" y="404664"/>
            <a:ext cx="7884864" cy="1008112"/>
          </a:xfrm>
        </p:spPr>
        <p:txBody>
          <a:bodyPr/>
          <a:lstStyle/>
          <a:p>
            <a:r>
              <a:rPr lang="el-GR" i="1" dirty="0" smtClean="0">
                <a:solidFill>
                  <a:schemeClr val="tx1"/>
                </a:solidFill>
              </a:rPr>
              <a:t>Δραστηριότητα- Άσκηση: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el-GR" dirty="0" err="1" smtClean="0">
                <a:solidFill>
                  <a:schemeClr val="tx1"/>
                </a:solidFill>
              </a:rPr>
              <a:t>ρίσκω</a:t>
            </a:r>
            <a:r>
              <a:rPr lang="el-GR" dirty="0" smtClean="0">
                <a:solidFill>
                  <a:schemeClr val="tx1"/>
                </a:solidFill>
              </a:rPr>
              <a:t> τα υποκοριστικά στο κείμενο, όπως φεγγαράκι.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36912"/>
            <a:ext cx="8352928" cy="345638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0357" y="188640"/>
            <a:ext cx="1263643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122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3Atnh">
  <a:themeElements>
    <a:clrScheme name="Custom 1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A69E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3Atnh" id="{55536065-C827-6748-A99A-34A9AFB7BADE}" vid="{13DE9A5D-D7D5-544A-815E-3C939FFEBC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Παρουσίαση1</Template>
  <TotalTime>598</TotalTime>
  <Words>136</Words>
  <Application>Microsoft Office PowerPoint</Application>
  <PresentationFormat>Προβολή στην οθόνη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Theme3Atnh</vt:lpstr>
      <vt:lpstr>Ανθολόγιο Λογοτεχνικών Κειμένων  Πρωινό Άστρο του Γ. Ρίτσου   </vt:lpstr>
      <vt:lpstr>Διαφάνεια 2</vt:lpstr>
      <vt:lpstr>Γιάννης Ρίτσος Πολύ σπουδαίος ποιητής. Πήρε το κρατικό βραβείο ποίησης. Αγωνίστηκε για την Ελευθερία και τη Δημοκρατία. Γεννήθηκε στη Μονεμβάσια. </vt:lpstr>
      <vt:lpstr>  Έζησε σχεδόν 80 χρόνια (1909-1990) σε συνθήκες πολέμων, ηρεμίας και δικτατορίας. Είχε μία κόρη, την Έρη.   </vt:lpstr>
      <vt:lpstr> Λέξεις κλειδιά: αυτοβιογραφικό παιδικό νανούρισμα, ευτυχισμένες στιγμές οικογένειας,   φύση </vt:lpstr>
      <vt:lpstr>Ύφος: απλό, κατανοητό, γλαφυρό</vt:lpstr>
      <vt:lpstr>Όλη η φύση παρατηρεί τον ύπνο του παιδιού: Η στοργική μητέρα, μια αλλιώτικη αμυγδαλιά με άνθη, τα αστέρια και τα ξένοιαστα παιδιά που παίζουν.</vt:lpstr>
      <vt:lpstr>Η μητέρα νιώθει πολλή αγάπη και στοργή για το παιδί της που κοιμάται. Το περιβάλλει με ένα πέπλο προστασίας και ζεστασιάς.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maria priovolou</dc:creator>
  <cp:lastModifiedBy>maria priovolou</cp:lastModifiedBy>
  <cp:revision>37</cp:revision>
  <dcterms:created xsi:type="dcterms:W3CDTF">2015-07-10T08:21:16Z</dcterms:created>
  <dcterms:modified xsi:type="dcterms:W3CDTF">2016-10-14T08:40:07Z</dcterms:modified>
</cp:coreProperties>
</file>