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2" r:id="rId3"/>
    <p:sldId id="261" r:id="rId4"/>
    <p:sldId id="257" r:id="rId5"/>
    <p:sldId id="263" r:id="rId6"/>
    <p:sldId id="260" r:id="rId7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Χωρίς στυλ, χωρίς πλέγμα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20340-9995-477D-BCBC-5321DA0EF43D}" type="datetimeFigureOut">
              <a:rPr lang="el-GR"/>
              <a:pPr>
                <a:defRPr/>
              </a:pPr>
              <a:t>22/1/2016</a:t>
            </a:fld>
            <a:endParaRPr lang="el-GR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61E3E-03B4-471D-91D3-64CD74FE7F2B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E2C782-7B0E-4435-B124-E849F39F3806}" type="datetimeFigureOut">
              <a:rPr lang="el-GR"/>
              <a:pPr>
                <a:defRPr/>
              </a:pPr>
              <a:t>22/1/2016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28F6C-6828-4A4D-92A1-5FB2E0952FE3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7532F-E52A-4ADC-9F33-DF3D11B575E5}" type="datetimeFigureOut">
              <a:rPr lang="el-GR"/>
              <a:pPr>
                <a:defRPr/>
              </a:pPr>
              <a:t>22/1/2016</a:t>
            </a:fld>
            <a:endParaRPr lang="el-GR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0CD939-C00B-4C18-99D7-8FAD8F1EB627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440B3-DDB3-4B82-A5C7-63EAF978BECA}" type="datetimeFigureOut">
              <a:rPr lang="el-GR"/>
              <a:pPr>
                <a:defRPr/>
              </a:pPr>
              <a:t>22/1/2016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BF38C-CDE5-4490-9A74-B7FA94E63A73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700 w 2706"/>
              <a:gd name="T1" fmla="*/ 0 h 640"/>
              <a:gd name="T2" fmla="*/ 2700 w 2706"/>
              <a:gd name="T3" fmla="*/ 0 h 640"/>
              <a:gd name="T4" fmla="*/ 2586 w 2706"/>
              <a:gd name="T5" fmla="*/ 18 h 640"/>
              <a:gd name="T6" fmla="*/ 2470 w 2706"/>
              <a:gd name="T7" fmla="*/ 38 h 640"/>
              <a:gd name="T8" fmla="*/ 2352 w 2706"/>
              <a:gd name="T9" fmla="*/ 60 h 640"/>
              <a:gd name="T10" fmla="*/ 2230 w 2706"/>
              <a:gd name="T11" fmla="*/ 82 h 640"/>
              <a:gd name="T12" fmla="*/ 2106 w 2706"/>
              <a:gd name="T13" fmla="*/ 108 h 640"/>
              <a:gd name="T14" fmla="*/ 1978 w 2706"/>
              <a:gd name="T15" fmla="*/ 134 h 640"/>
              <a:gd name="T16" fmla="*/ 1848 w 2706"/>
              <a:gd name="T17" fmla="*/ 164 h 640"/>
              <a:gd name="T18" fmla="*/ 1714 w 2706"/>
              <a:gd name="T19" fmla="*/ 194 h 640"/>
              <a:gd name="T20" fmla="*/ 1714 w 2706"/>
              <a:gd name="T21" fmla="*/ 194 h 640"/>
              <a:gd name="T22" fmla="*/ 1472 w 2706"/>
              <a:gd name="T23" fmla="*/ 252 h 640"/>
              <a:gd name="T24" fmla="*/ 1236 w 2706"/>
              <a:gd name="T25" fmla="*/ 304 h 640"/>
              <a:gd name="T26" fmla="*/ 1010 w 2706"/>
              <a:gd name="T27" fmla="*/ 352 h 640"/>
              <a:gd name="T28" fmla="*/ 792 w 2706"/>
              <a:gd name="T29" fmla="*/ 398 h 640"/>
              <a:gd name="T30" fmla="*/ 584 w 2706"/>
              <a:gd name="T31" fmla="*/ 438 h 640"/>
              <a:gd name="T32" fmla="*/ 382 w 2706"/>
              <a:gd name="T33" fmla="*/ 474 h 640"/>
              <a:gd name="T34" fmla="*/ 188 w 2706"/>
              <a:gd name="T35" fmla="*/ 508 h 640"/>
              <a:gd name="T36" fmla="*/ 0 w 2706"/>
              <a:gd name="T37" fmla="*/ 538 h 640"/>
              <a:gd name="T38" fmla="*/ 0 w 2706"/>
              <a:gd name="T39" fmla="*/ 538 h 640"/>
              <a:gd name="T40" fmla="*/ 130 w 2706"/>
              <a:gd name="T41" fmla="*/ 556 h 640"/>
              <a:gd name="T42" fmla="*/ 254 w 2706"/>
              <a:gd name="T43" fmla="*/ 572 h 640"/>
              <a:gd name="T44" fmla="*/ 374 w 2706"/>
              <a:gd name="T45" fmla="*/ 586 h 640"/>
              <a:gd name="T46" fmla="*/ 492 w 2706"/>
              <a:gd name="T47" fmla="*/ 598 h 640"/>
              <a:gd name="T48" fmla="*/ 606 w 2706"/>
              <a:gd name="T49" fmla="*/ 610 h 640"/>
              <a:gd name="T50" fmla="*/ 716 w 2706"/>
              <a:gd name="T51" fmla="*/ 618 h 640"/>
              <a:gd name="T52" fmla="*/ 822 w 2706"/>
              <a:gd name="T53" fmla="*/ 626 h 640"/>
              <a:gd name="T54" fmla="*/ 926 w 2706"/>
              <a:gd name="T55" fmla="*/ 632 h 640"/>
              <a:gd name="T56" fmla="*/ 1028 w 2706"/>
              <a:gd name="T57" fmla="*/ 636 h 640"/>
              <a:gd name="T58" fmla="*/ 1126 w 2706"/>
              <a:gd name="T59" fmla="*/ 638 h 640"/>
              <a:gd name="T60" fmla="*/ 1220 w 2706"/>
              <a:gd name="T61" fmla="*/ 640 h 640"/>
              <a:gd name="T62" fmla="*/ 1312 w 2706"/>
              <a:gd name="T63" fmla="*/ 640 h 640"/>
              <a:gd name="T64" fmla="*/ 1402 w 2706"/>
              <a:gd name="T65" fmla="*/ 638 h 640"/>
              <a:gd name="T66" fmla="*/ 1490 w 2706"/>
              <a:gd name="T67" fmla="*/ 636 h 640"/>
              <a:gd name="T68" fmla="*/ 1574 w 2706"/>
              <a:gd name="T69" fmla="*/ 632 h 640"/>
              <a:gd name="T70" fmla="*/ 1656 w 2706"/>
              <a:gd name="T71" fmla="*/ 626 h 640"/>
              <a:gd name="T72" fmla="*/ 1734 w 2706"/>
              <a:gd name="T73" fmla="*/ 620 h 640"/>
              <a:gd name="T74" fmla="*/ 1812 w 2706"/>
              <a:gd name="T75" fmla="*/ 612 h 640"/>
              <a:gd name="T76" fmla="*/ 1886 w 2706"/>
              <a:gd name="T77" fmla="*/ 602 h 640"/>
              <a:gd name="T78" fmla="*/ 1960 w 2706"/>
              <a:gd name="T79" fmla="*/ 592 h 640"/>
              <a:gd name="T80" fmla="*/ 2030 w 2706"/>
              <a:gd name="T81" fmla="*/ 580 h 640"/>
              <a:gd name="T82" fmla="*/ 2100 w 2706"/>
              <a:gd name="T83" fmla="*/ 568 h 640"/>
              <a:gd name="T84" fmla="*/ 2166 w 2706"/>
              <a:gd name="T85" fmla="*/ 554 h 640"/>
              <a:gd name="T86" fmla="*/ 2232 w 2706"/>
              <a:gd name="T87" fmla="*/ 540 h 640"/>
              <a:gd name="T88" fmla="*/ 2296 w 2706"/>
              <a:gd name="T89" fmla="*/ 524 h 640"/>
              <a:gd name="T90" fmla="*/ 2358 w 2706"/>
              <a:gd name="T91" fmla="*/ 508 h 640"/>
              <a:gd name="T92" fmla="*/ 2418 w 2706"/>
              <a:gd name="T93" fmla="*/ 490 h 640"/>
              <a:gd name="T94" fmla="*/ 2478 w 2706"/>
              <a:gd name="T95" fmla="*/ 472 h 640"/>
              <a:gd name="T96" fmla="*/ 2592 w 2706"/>
              <a:gd name="T97" fmla="*/ 432 h 640"/>
              <a:gd name="T98" fmla="*/ 2702 w 2706"/>
              <a:gd name="T99" fmla="*/ 390 h 640"/>
              <a:gd name="T100" fmla="*/ 2702 w 2706"/>
              <a:gd name="T101" fmla="*/ 390 h 640"/>
              <a:gd name="T102" fmla="*/ 2706 w 2706"/>
              <a:gd name="T103" fmla="*/ 388 h 640"/>
              <a:gd name="T104" fmla="*/ 2706 w 2706"/>
              <a:gd name="T105" fmla="*/ 388 h 640"/>
              <a:gd name="T106" fmla="*/ 2706 w 2706"/>
              <a:gd name="T107" fmla="*/ 0 h 640"/>
              <a:gd name="T108" fmla="*/ 2706 w 2706"/>
              <a:gd name="T109" fmla="*/ 0 h 640"/>
              <a:gd name="T110" fmla="*/ 2700 w 2706"/>
              <a:gd name="T111" fmla="*/ 0 h 640"/>
              <a:gd name="T112" fmla="*/ 2700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 dirty="0">
              <a:latin typeface="Arial" pitchFamily="34" charset="0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5216 w 5216"/>
              <a:gd name="T1" fmla="*/ 714 h 762"/>
              <a:gd name="T2" fmla="*/ 4984 w 5216"/>
              <a:gd name="T3" fmla="*/ 686 h 762"/>
              <a:gd name="T4" fmla="*/ 4478 w 5216"/>
              <a:gd name="T5" fmla="*/ 610 h 762"/>
              <a:gd name="T6" fmla="*/ 3914 w 5216"/>
              <a:gd name="T7" fmla="*/ 508 h 762"/>
              <a:gd name="T8" fmla="*/ 3286 w 5216"/>
              <a:gd name="T9" fmla="*/ 374 h 762"/>
              <a:gd name="T10" fmla="*/ 2946 w 5216"/>
              <a:gd name="T11" fmla="*/ 296 h 762"/>
              <a:gd name="T12" fmla="*/ 2682 w 5216"/>
              <a:gd name="T13" fmla="*/ 236 h 762"/>
              <a:gd name="T14" fmla="*/ 2430 w 5216"/>
              <a:gd name="T15" fmla="*/ 184 h 762"/>
              <a:gd name="T16" fmla="*/ 2190 w 5216"/>
              <a:gd name="T17" fmla="*/ 140 h 762"/>
              <a:gd name="T18" fmla="*/ 1960 w 5216"/>
              <a:gd name="T19" fmla="*/ 102 h 762"/>
              <a:gd name="T20" fmla="*/ 1740 w 5216"/>
              <a:gd name="T21" fmla="*/ 72 h 762"/>
              <a:gd name="T22" fmla="*/ 1334 w 5216"/>
              <a:gd name="T23" fmla="*/ 28 h 762"/>
              <a:gd name="T24" fmla="*/ 970 w 5216"/>
              <a:gd name="T25" fmla="*/ 4 h 762"/>
              <a:gd name="T26" fmla="*/ 644 w 5216"/>
              <a:gd name="T27" fmla="*/ 0 h 762"/>
              <a:gd name="T28" fmla="*/ 358 w 5216"/>
              <a:gd name="T29" fmla="*/ 10 h 762"/>
              <a:gd name="T30" fmla="*/ 110 w 5216"/>
              <a:gd name="T31" fmla="*/ 32 h 762"/>
              <a:gd name="T32" fmla="*/ 0 w 5216"/>
              <a:gd name="T33" fmla="*/ 48 h 762"/>
              <a:gd name="T34" fmla="*/ 314 w 5216"/>
              <a:gd name="T35" fmla="*/ 86 h 762"/>
              <a:gd name="T36" fmla="*/ 652 w 5216"/>
              <a:gd name="T37" fmla="*/ 140 h 762"/>
              <a:gd name="T38" fmla="*/ 1014 w 5216"/>
              <a:gd name="T39" fmla="*/ 210 h 762"/>
              <a:gd name="T40" fmla="*/ 1402 w 5216"/>
              <a:gd name="T41" fmla="*/ 296 h 762"/>
              <a:gd name="T42" fmla="*/ 1756 w 5216"/>
              <a:gd name="T43" fmla="*/ 378 h 762"/>
              <a:gd name="T44" fmla="*/ 2408 w 5216"/>
              <a:gd name="T45" fmla="*/ 516 h 762"/>
              <a:gd name="T46" fmla="*/ 2708 w 5216"/>
              <a:gd name="T47" fmla="*/ 572 h 762"/>
              <a:gd name="T48" fmla="*/ 2992 w 5216"/>
              <a:gd name="T49" fmla="*/ 620 h 762"/>
              <a:gd name="T50" fmla="*/ 3260 w 5216"/>
              <a:gd name="T51" fmla="*/ 662 h 762"/>
              <a:gd name="T52" fmla="*/ 3512 w 5216"/>
              <a:gd name="T53" fmla="*/ 694 h 762"/>
              <a:gd name="T54" fmla="*/ 3750 w 5216"/>
              <a:gd name="T55" fmla="*/ 722 h 762"/>
              <a:gd name="T56" fmla="*/ 3974 w 5216"/>
              <a:gd name="T57" fmla="*/ 740 h 762"/>
              <a:gd name="T58" fmla="*/ 4184 w 5216"/>
              <a:gd name="T59" fmla="*/ 754 h 762"/>
              <a:gd name="T60" fmla="*/ 4384 w 5216"/>
              <a:gd name="T61" fmla="*/ 762 h 762"/>
              <a:gd name="T62" fmla="*/ 4570 w 5216"/>
              <a:gd name="T63" fmla="*/ 762 h 762"/>
              <a:gd name="T64" fmla="*/ 4746 w 5216"/>
              <a:gd name="T65" fmla="*/ 758 h 762"/>
              <a:gd name="T66" fmla="*/ 4912 w 5216"/>
              <a:gd name="T67" fmla="*/ 748 h 762"/>
              <a:gd name="T68" fmla="*/ 5068 w 5216"/>
              <a:gd name="T69" fmla="*/ 732 h 762"/>
              <a:gd name="T70" fmla="*/ 5216 w 5216"/>
              <a:gd name="T71" fmla="*/ 714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 dirty="0">
              <a:latin typeface="Arial" pitchFamily="34" charset="0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70 h 694"/>
              <a:gd name="T2" fmla="*/ 0 w 5144"/>
              <a:gd name="T3" fmla="*/ 70 h 694"/>
              <a:gd name="T4" fmla="*/ 18 w 5144"/>
              <a:gd name="T5" fmla="*/ 66 h 694"/>
              <a:gd name="T6" fmla="*/ 72 w 5144"/>
              <a:gd name="T7" fmla="*/ 56 h 694"/>
              <a:gd name="T8" fmla="*/ 164 w 5144"/>
              <a:gd name="T9" fmla="*/ 42 h 694"/>
              <a:gd name="T10" fmla="*/ 224 w 5144"/>
              <a:gd name="T11" fmla="*/ 34 h 694"/>
              <a:gd name="T12" fmla="*/ 294 w 5144"/>
              <a:gd name="T13" fmla="*/ 26 h 694"/>
              <a:gd name="T14" fmla="*/ 372 w 5144"/>
              <a:gd name="T15" fmla="*/ 20 h 694"/>
              <a:gd name="T16" fmla="*/ 462 w 5144"/>
              <a:gd name="T17" fmla="*/ 14 h 694"/>
              <a:gd name="T18" fmla="*/ 560 w 5144"/>
              <a:gd name="T19" fmla="*/ 8 h 694"/>
              <a:gd name="T20" fmla="*/ 670 w 5144"/>
              <a:gd name="T21" fmla="*/ 4 h 694"/>
              <a:gd name="T22" fmla="*/ 790 w 5144"/>
              <a:gd name="T23" fmla="*/ 2 h 694"/>
              <a:gd name="T24" fmla="*/ 920 w 5144"/>
              <a:gd name="T25" fmla="*/ 0 h 694"/>
              <a:gd name="T26" fmla="*/ 1060 w 5144"/>
              <a:gd name="T27" fmla="*/ 2 h 694"/>
              <a:gd name="T28" fmla="*/ 1210 w 5144"/>
              <a:gd name="T29" fmla="*/ 6 h 694"/>
              <a:gd name="T30" fmla="*/ 1372 w 5144"/>
              <a:gd name="T31" fmla="*/ 14 h 694"/>
              <a:gd name="T32" fmla="*/ 1544 w 5144"/>
              <a:gd name="T33" fmla="*/ 24 h 694"/>
              <a:gd name="T34" fmla="*/ 1726 w 5144"/>
              <a:gd name="T35" fmla="*/ 40 h 694"/>
              <a:gd name="T36" fmla="*/ 1920 w 5144"/>
              <a:gd name="T37" fmla="*/ 58 h 694"/>
              <a:gd name="T38" fmla="*/ 2126 w 5144"/>
              <a:gd name="T39" fmla="*/ 80 h 694"/>
              <a:gd name="T40" fmla="*/ 2342 w 5144"/>
              <a:gd name="T41" fmla="*/ 106 h 694"/>
              <a:gd name="T42" fmla="*/ 2570 w 5144"/>
              <a:gd name="T43" fmla="*/ 138 h 694"/>
              <a:gd name="T44" fmla="*/ 2808 w 5144"/>
              <a:gd name="T45" fmla="*/ 174 h 694"/>
              <a:gd name="T46" fmla="*/ 3058 w 5144"/>
              <a:gd name="T47" fmla="*/ 216 h 694"/>
              <a:gd name="T48" fmla="*/ 3320 w 5144"/>
              <a:gd name="T49" fmla="*/ 266 h 694"/>
              <a:gd name="T50" fmla="*/ 3594 w 5144"/>
              <a:gd name="T51" fmla="*/ 320 h 694"/>
              <a:gd name="T52" fmla="*/ 3880 w 5144"/>
              <a:gd name="T53" fmla="*/ 380 h 694"/>
              <a:gd name="T54" fmla="*/ 4178 w 5144"/>
              <a:gd name="T55" fmla="*/ 448 h 694"/>
              <a:gd name="T56" fmla="*/ 4488 w 5144"/>
              <a:gd name="T57" fmla="*/ 522 h 694"/>
              <a:gd name="T58" fmla="*/ 4810 w 5144"/>
              <a:gd name="T59" fmla="*/ 604 h 694"/>
              <a:gd name="T60" fmla="*/ 5144 w 5144"/>
              <a:gd name="T61" fmla="*/ 694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 dirty="0">
              <a:latin typeface="Arial" pitchFamily="34" charset="0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584 h 584"/>
              <a:gd name="T2" fmla="*/ 0 w 3112"/>
              <a:gd name="T3" fmla="*/ 584 h 584"/>
              <a:gd name="T4" fmla="*/ 90 w 3112"/>
              <a:gd name="T5" fmla="*/ 560 h 584"/>
              <a:gd name="T6" fmla="*/ 336 w 3112"/>
              <a:gd name="T7" fmla="*/ 498 h 584"/>
              <a:gd name="T8" fmla="*/ 506 w 3112"/>
              <a:gd name="T9" fmla="*/ 456 h 584"/>
              <a:gd name="T10" fmla="*/ 702 w 3112"/>
              <a:gd name="T11" fmla="*/ 410 h 584"/>
              <a:gd name="T12" fmla="*/ 920 w 3112"/>
              <a:gd name="T13" fmla="*/ 360 h 584"/>
              <a:gd name="T14" fmla="*/ 1154 w 3112"/>
              <a:gd name="T15" fmla="*/ 306 h 584"/>
              <a:gd name="T16" fmla="*/ 1402 w 3112"/>
              <a:gd name="T17" fmla="*/ 254 h 584"/>
              <a:gd name="T18" fmla="*/ 1656 w 3112"/>
              <a:gd name="T19" fmla="*/ 202 h 584"/>
              <a:gd name="T20" fmla="*/ 1916 w 3112"/>
              <a:gd name="T21" fmla="*/ 154 h 584"/>
              <a:gd name="T22" fmla="*/ 2174 w 3112"/>
              <a:gd name="T23" fmla="*/ 108 h 584"/>
              <a:gd name="T24" fmla="*/ 2302 w 3112"/>
              <a:gd name="T25" fmla="*/ 88 h 584"/>
              <a:gd name="T26" fmla="*/ 2426 w 3112"/>
              <a:gd name="T27" fmla="*/ 68 h 584"/>
              <a:gd name="T28" fmla="*/ 2550 w 3112"/>
              <a:gd name="T29" fmla="*/ 52 h 584"/>
              <a:gd name="T30" fmla="*/ 2670 w 3112"/>
              <a:gd name="T31" fmla="*/ 36 h 584"/>
              <a:gd name="T32" fmla="*/ 2788 w 3112"/>
              <a:gd name="T33" fmla="*/ 24 h 584"/>
              <a:gd name="T34" fmla="*/ 2900 w 3112"/>
              <a:gd name="T35" fmla="*/ 14 h 584"/>
              <a:gd name="T36" fmla="*/ 3008 w 3112"/>
              <a:gd name="T37" fmla="*/ 6 h 584"/>
              <a:gd name="T38" fmla="*/ 3112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 dirty="0">
              <a:latin typeface="Arial" pitchFamily="34" charset="0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8192 w 8196"/>
              <a:gd name="T1" fmla="*/ 512 h 1192"/>
              <a:gd name="T2" fmla="*/ 8040 w 8196"/>
              <a:gd name="T3" fmla="*/ 570 h 1192"/>
              <a:gd name="T4" fmla="*/ 7878 w 8196"/>
              <a:gd name="T5" fmla="*/ 620 h 1192"/>
              <a:gd name="T6" fmla="*/ 7706 w 8196"/>
              <a:gd name="T7" fmla="*/ 666 h 1192"/>
              <a:gd name="T8" fmla="*/ 7522 w 8196"/>
              <a:gd name="T9" fmla="*/ 702 h 1192"/>
              <a:gd name="T10" fmla="*/ 7322 w 8196"/>
              <a:gd name="T11" fmla="*/ 730 h 1192"/>
              <a:gd name="T12" fmla="*/ 7106 w 8196"/>
              <a:gd name="T13" fmla="*/ 750 h 1192"/>
              <a:gd name="T14" fmla="*/ 6872 w 8196"/>
              <a:gd name="T15" fmla="*/ 762 h 1192"/>
              <a:gd name="T16" fmla="*/ 6618 w 8196"/>
              <a:gd name="T17" fmla="*/ 760 h 1192"/>
              <a:gd name="T18" fmla="*/ 6342 w 8196"/>
              <a:gd name="T19" fmla="*/ 750 h 1192"/>
              <a:gd name="T20" fmla="*/ 6042 w 8196"/>
              <a:gd name="T21" fmla="*/ 726 h 1192"/>
              <a:gd name="T22" fmla="*/ 5716 w 8196"/>
              <a:gd name="T23" fmla="*/ 690 h 1192"/>
              <a:gd name="T24" fmla="*/ 5364 w 8196"/>
              <a:gd name="T25" fmla="*/ 642 h 1192"/>
              <a:gd name="T26" fmla="*/ 4982 w 8196"/>
              <a:gd name="T27" fmla="*/ 578 h 1192"/>
              <a:gd name="T28" fmla="*/ 4568 w 8196"/>
              <a:gd name="T29" fmla="*/ 500 h 1192"/>
              <a:gd name="T30" fmla="*/ 4122 w 8196"/>
              <a:gd name="T31" fmla="*/ 406 h 1192"/>
              <a:gd name="T32" fmla="*/ 3640 w 8196"/>
              <a:gd name="T33" fmla="*/ 296 h 1192"/>
              <a:gd name="T34" fmla="*/ 3396 w 8196"/>
              <a:gd name="T35" fmla="*/ 240 h 1192"/>
              <a:gd name="T36" fmla="*/ 2934 w 8196"/>
              <a:gd name="T37" fmla="*/ 148 h 1192"/>
              <a:gd name="T38" fmla="*/ 2512 w 8196"/>
              <a:gd name="T39" fmla="*/ 82 h 1192"/>
              <a:gd name="T40" fmla="*/ 2126 w 8196"/>
              <a:gd name="T41" fmla="*/ 36 h 1192"/>
              <a:gd name="T42" fmla="*/ 1776 w 8196"/>
              <a:gd name="T43" fmla="*/ 10 h 1192"/>
              <a:gd name="T44" fmla="*/ 1462 w 8196"/>
              <a:gd name="T45" fmla="*/ 0 h 1192"/>
              <a:gd name="T46" fmla="*/ 1182 w 8196"/>
              <a:gd name="T47" fmla="*/ 4 h 1192"/>
              <a:gd name="T48" fmla="*/ 934 w 8196"/>
              <a:gd name="T49" fmla="*/ 20 h 1192"/>
              <a:gd name="T50" fmla="*/ 716 w 8196"/>
              <a:gd name="T51" fmla="*/ 44 h 1192"/>
              <a:gd name="T52" fmla="*/ 530 w 8196"/>
              <a:gd name="T53" fmla="*/ 74 h 1192"/>
              <a:gd name="T54" fmla="*/ 374 w 8196"/>
              <a:gd name="T55" fmla="*/ 108 h 1192"/>
              <a:gd name="T56" fmla="*/ 248 w 8196"/>
              <a:gd name="T57" fmla="*/ 144 h 1192"/>
              <a:gd name="T58" fmla="*/ 148 w 8196"/>
              <a:gd name="T59" fmla="*/ 176 h 1192"/>
              <a:gd name="T60" fmla="*/ 48 w 8196"/>
              <a:gd name="T61" fmla="*/ 216 h 1192"/>
              <a:gd name="T62" fmla="*/ 0 w 8196"/>
              <a:gd name="T63" fmla="*/ 240 h 1192"/>
              <a:gd name="T64" fmla="*/ 8192 w 8196"/>
              <a:gd name="T65" fmla="*/ 1192 h 1192"/>
              <a:gd name="T66" fmla="*/ 8196 w 8196"/>
              <a:gd name="T67" fmla="*/ 1186 h 1192"/>
              <a:gd name="T68" fmla="*/ 8196 w 8196"/>
              <a:gd name="T69" fmla="*/ 510 h 1192"/>
              <a:gd name="T70" fmla="*/ 8192 w 8196"/>
              <a:gd name="T71" fmla="*/ 512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l-GR" dirty="0">
              <a:latin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8CEA4-5ACF-487F-B70F-00CA030AED0E}" type="datetimeFigureOut">
              <a:rPr lang="el-GR"/>
              <a:pPr>
                <a:defRPr/>
              </a:pPr>
              <a:t>22/1/2016</a:t>
            </a:fld>
            <a:endParaRPr lang="el-GR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22DF5-0610-40E3-8339-B311DAB9F257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A8BCC8-9B59-49D9-8952-0A03D7F97BA0}" type="datetimeFigureOut">
              <a:rPr lang="el-GR"/>
              <a:pPr>
                <a:defRPr/>
              </a:pPr>
              <a:t>22/1/2016</a:t>
            </a:fld>
            <a:endParaRPr lang="el-GR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A9701D-E5C6-4136-972C-6C4806509CD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EAFF4-2254-4A0C-80FA-6C1BCE305628}" type="datetimeFigureOut">
              <a:rPr lang="el-GR"/>
              <a:pPr>
                <a:defRPr/>
              </a:pPr>
              <a:t>22/1/2016</a:t>
            </a:fld>
            <a:endParaRPr lang="el-GR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7B4C4-BA0F-43D1-9C45-29B4D61875F2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5C3D8-853C-4ECD-BE80-825CAA80D0B2}" type="datetimeFigureOut">
              <a:rPr lang="el-GR"/>
              <a:pPr>
                <a:defRPr/>
              </a:pPr>
              <a:t>22/1/2016</a:t>
            </a:fld>
            <a:endParaRPr lang="el-GR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E4D2D1-7AA4-418B-96DE-F86FD6113EB0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805BF-A4EE-42E3-BE82-3475EC1285F4}" type="datetimeFigureOut">
              <a:rPr lang="el-GR"/>
              <a:pPr>
                <a:defRPr/>
              </a:pPr>
              <a:t>22/1/2016</a:t>
            </a:fld>
            <a:endParaRPr lang="el-GR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73A7F-C9F9-4E55-9C28-69D3D1DD6589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85A17-5480-46DA-993B-F96CFEA6A1F3}" type="datetimeFigureOut">
              <a:rPr lang="el-GR"/>
              <a:pPr>
                <a:defRPr/>
              </a:pPr>
              <a:t>22/1/2016</a:t>
            </a:fld>
            <a:endParaRPr lang="el-GR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D073D-8031-4F9D-90E2-5D7B1A7F8C93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 useBgFill="1">
          <p:nvSpPr>
            <p:cNvPr id="11" name="Freeform 25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l-GR" noProof="0" dirty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CDBD7-9642-4CFC-B00C-F14614E3429D}" type="datetimeFigureOut">
              <a:rPr lang="el-GR"/>
              <a:pPr>
                <a:defRPr/>
              </a:pPr>
              <a:t>22/1/2016</a:t>
            </a:fld>
            <a:endParaRPr lang="el-GR" dirty="0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18BE2-2A2F-48A0-BD39-882A15083CB7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l-GR" dirty="0">
                <a:latin typeface="Arial" pitchFamily="34" charset="0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2"/>
                </a:solidFill>
                <a:latin typeface="Candara" pitchFamily="34" charset="0"/>
              </a:defRPr>
            </a:lvl1pPr>
          </a:lstStyle>
          <a:p>
            <a:pPr>
              <a:defRPr/>
            </a:pPr>
            <a:fld id="{36BF0AED-9332-46D9-831C-68D8FE96D43F}" type="datetimeFigureOut">
              <a:rPr lang="el-GR"/>
              <a:pPr>
                <a:defRPr/>
              </a:pPr>
              <a:t>22/1/2016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  <a:latin typeface="Candara" pitchFamily="34" charset="0"/>
              </a:defRPr>
            </a:lvl1pPr>
          </a:lstStyle>
          <a:p>
            <a:pPr>
              <a:defRPr/>
            </a:pPr>
            <a:fld id="{055C4DFA-9EB1-4C80-86EB-EE3C1B219421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48" r:id="rId2"/>
    <p:sldLayoutId id="2147483854" r:id="rId3"/>
    <p:sldLayoutId id="2147483849" r:id="rId4"/>
    <p:sldLayoutId id="2147483850" r:id="rId5"/>
    <p:sldLayoutId id="2147483851" r:id="rId6"/>
    <p:sldLayoutId id="2147483855" r:id="rId7"/>
    <p:sldLayoutId id="2147483856" r:id="rId8"/>
    <p:sldLayoutId id="2147483857" r:id="rId9"/>
    <p:sldLayoutId id="2147483852" r:id="rId10"/>
    <p:sldLayoutId id="214748385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ＭＳ Ｐゴシック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ＭＳ Ｐゴシック" charset="0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ＭＳ Ｐゴシック" charset="0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ＭＳ Ｐゴシック" charset="0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ＭＳ Ｐゴシック" charset="0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ＭＳ Ｐゴシック" charset="0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- Τίτλος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79588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pitchFamily="34" charset="-128"/>
              </a:rPr>
              <a:t>ΜΑΘΗΜΑΤΙΚΑ</a:t>
            </a:r>
            <a:br>
              <a:rPr lang="el-GR" dirty="0" smtClean="0">
                <a:ea typeface="ＭＳ Ｐゴシック" pitchFamily="34" charset="-128"/>
              </a:rPr>
            </a:br>
            <a:r>
              <a:rPr lang="el-GR" dirty="0" smtClean="0">
                <a:ea typeface="ＭＳ Ｐゴシック" pitchFamily="34" charset="-128"/>
              </a:rPr>
              <a:t>Κεφάλαιο </a:t>
            </a:r>
            <a:r>
              <a:rPr lang="el-GR" dirty="0" smtClean="0">
                <a:ea typeface="ＭＳ Ｐゴシック" pitchFamily="34" charset="-128"/>
              </a:rPr>
              <a:t>23ο  </a:t>
            </a:r>
            <a:endParaRPr lang="el-GR" dirty="0" smtClean="0">
              <a:ea typeface="ＭＳ Ｐゴシック" pitchFamily="34" charset="-128"/>
            </a:endParaRPr>
          </a:p>
        </p:txBody>
      </p:sp>
      <p:sp>
        <p:nvSpPr>
          <p:cNvPr id="8195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147320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l-GR" dirty="0" smtClean="0">
                <a:ea typeface="ＭＳ Ｐゴシック" pitchFamily="34" charset="-128"/>
              </a:rPr>
              <a:t>Υπολογίζω με συμμιγείς και δεκαδικούς.</a:t>
            </a:r>
            <a:endParaRPr lang="el-GR" dirty="0" smtClean="0">
              <a:ea typeface="ＭＳ Ｐゴシック" pitchFamily="34" charset="-128"/>
            </a:endParaRPr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l-GR" dirty="0"/>
              <a:t>Μαθηματικά - </a:t>
            </a:r>
            <a:r>
              <a:rPr lang="el-GR" dirty="0" smtClean="0"/>
              <a:t>Δ' </a:t>
            </a:r>
            <a:r>
              <a:rPr lang="el-GR" dirty="0"/>
              <a:t>Δημοτικού</a:t>
            </a:r>
          </a:p>
        </p:txBody>
      </p:sp>
      <p:pic>
        <p:nvPicPr>
          <p:cNvPr id="8197" name="Picture 1" descr="math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188" y="4437063"/>
            <a:ext cx="1089025" cy="906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- Θέση περιεχομένου"/>
          <p:cNvSpPr>
            <a:spLocks noGrp="1"/>
          </p:cNvSpPr>
          <p:nvPr>
            <p:ph idx="1"/>
          </p:nvPr>
        </p:nvSpPr>
        <p:spPr>
          <a:xfrm>
            <a:off x="467544" y="2132856"/>
            <a:ext cx="8208912" cy="4392488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pitchFamily="34" charset="-128"/>
              </a:rPr>
              <a:t>Συμμιγείς αριθμοί ονομάζονται οι αριθμοί όπως:</a:t>
            </a:r>
          </a:p>
          <a:p>
            <a:pPr eaLnBrk="1" hangingPunct="1">
              <a:buNone/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9219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l-GR" dirty="0" smtClean="0">
                <a:ea typeface="ＭＳ Ｐゴシック" pitchFamily="34" charset="-128"/>
              </a:rPr>
              <a:t>Υπολογίζω με συμμιγείς και δεκαδικούς.</a:t>
            </a:r>
            <a:endParaRPr lang="en-US" dirty="0" smtClean="0">
              <a:ea typeface="ＭＳ Ｐゴシック" pitchFamily="34" charset="-128"/>
            </a:endParaRPr>
          </a:p>
        </p:txBody>
      </p:sp>
      <p:pic>
        <p:nvPicPr>
          <p:cNvPr id="9220" name="Picture 1" descr="math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981075"/>
            <a:ext cx="10890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- Στρογγυλεμένο ορθογώνιο"/>
          <p:cNvSpPr/>
          <p:nvPr/>
        </p:nvSpPr>
        <p:spPr>
          <a:xfrm>
            <a:off x="3419872" y="2852936"/>
            <a:ext cx="2808312" cy="6480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400" b="1" dirty="0" smtClean="0"/>
              <a:t>6 μ.   5 δεκ.  4 εκ.</a:t>
            </a:r>
            <a:endParaRPr lang="el-GR" sz="2400" b="1" dirty="0"/>
          </a:p>
        </p:txBody>
      </p:sp>
      <p:sp>
        <p:nvSpPr>
          <p:cNvPr id="6" name="5 - Στρογγυλεμένο ορθογώνιο"/>
          <p:cNvSpPr/>
          <p:nvPr/>
        </p:nvSpPr>
        <p:spPr>
          <a:xfrm>
            <a:off x="3419872" y="3717032"/>
            <a:ext cx="2808312" cy="64807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400" b="1" dirty="0" smtClean="0"/>
              <a:t>33 κ.  560 γραμμ.</a:t>
            </a:r>
            <a:endParaRPr lang="el-GR" sz="2400" b="1" dirty="0"/>
          </a:p>
        </p:txBody>
      </p:sp>
      <p:sp>
        <p:nvSpPr>
          <p:cNvPr id="7" name="6 - Στρογγυλεμένο ορθογώνιο"/>
          <p:cNvSpPr/>
          <p:nvPr/>
        </p:nvSpPr>
        <p:spPr>
          <a:xfrm>
            <a:off x="3419872" y="4653136"/>
            <a:ext cx="2808312" cy="648072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400" b="1" dirty="0" smtClean="0"/>
              <a:t>12 ώρες  50 λεπτά</a:t>
            </a:r>
            <a:endParaRPr lang="el-GR" sz="2400" b="1" dirty="0"/>
          </a:p>
        </p:txBody>
      </p:sp>
      <p:sp>
        <p:nvSpPr>
          <p:cNvPr id="8" name="7 - Στρογγυλεμένο ορθογώνιο"/>
          <p:cNvSpPr/>
          <p:nvPr/>
        </p:nvSpPr>
        <p:spPr>
          <a:xfrm>
            <a:off x="3419872" y="5589240"/>
            <a:ext cx="2808312" cy="64807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l-GR" sz="2400" b="1" dirty="0" smtClean="0"/>
              <a:t>10 €  20 λεπτά</a:t>
            </a:r>
            <a:endParaRPr lang="el-GR" sz="2400" b="1" dirty="0"/>
          </a:p>
        </p:txBody>
      </p:sp>
      <p:pic>
        <p:nvPicPr>
          <p:cNvPr id="21506" name="Picture 2" descr="https://s-media-cache-ak0.pinimg.com/736x/ff/89/2d/ff892d65159c65ae8ab29eb7e1e22c5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158338">
            <a:off x="6647168" y="3802867"/>
            <a:ext cx="2095538" cy="1584227"/>
          </a:xfrm>
          <a:prstGeom prst="rect">
            <a:avLst/>
          </a:prstGeom>
          <a:noFill/>
        </p:spPr>
      </p:pic>
      <p:pic>
        <p:nvPicPr>
          <p:cNvPr id="21508" name="Picture 4" descr="http://www.clipartbest.com/cliparts/aTq/MKn/aTqMKnrTM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917465">
            <a:off x="611560" y="3356992"/>
            <a:ext cx="1795761" cy="24041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680"/>
                            </p:stCondLst>
                            <p:childTnLst>
                              <p:par>
                                <p:cTn id="11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1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13" dur="1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1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1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5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- Θέση περιεχομένου"/>
          <p:cNvSpPr>
            <a:spLocks noGrp="1"/>
          </p:cNvSpPr>
          <p:nvPr>
            <p:ph idx="1"/>
          </p:nvPr>
        </p:nvSpPr>
        <p:spPr>
          <a:xfrm>
            <a:off x="467544" y="2132856"/>
            <a:ext cx="8208912" cy="4392488"/>
          </a:xfrm>
        </p:spPr>
        <p:txBody>
          <a:bodyPr/>
          <a:lstStyle/>
          <a:p>
            <a:pPr algn="just" eaLnBrk="1" hangingPunct="1"/>
            <a:r>
              <a:rPr lang="el-GR" dirty="0" smtClean="0">
                <a:ea typeface="ＭＳ Ｐゴシック" pitchFamily="34" charset="-128"/>
              </a:rPr>
              <a:t>Ένα λούτρινο αρκουδάκι κοστίζει 5 € και 30 λεπτά και ένα λούτρινο γατάκι κοστίζει 3 € και 80 λεπτά. Πόσο κοστίζουν και τα δυο μαζί;</a:t>
            </a:r>
          </a:p>
          <a:p>
            <a:pPr algn="just" eaLnBrk="1" hangingPunct="1"/>
            <a:endParaRPr lang="el-GR" dirty="0" smtClean="0">
              <a:ea typeface="ＭＳ Ｐゴシック" pitchFamily="34" charset="-128"/>
            </a:endParaRPr>
          </a:p>
          <a:p>
            <a:pPr algn="just" eaLnBrk="1" hangingPunct="1"/>
            <a:endParaRPr lang="el-GR" dirty="0" smtClean="0">
              <a:ea typeface="ＭＳ Ｐゴシック" pitchFamily="34" charset="-128"/>
            </a:endParaRPr>
          </a:p>
          <a:p>
            <a:pPr algn="just" eaLnBrk="1" hangingPunct="1"/>
            <a:endParaRPr lang="el-GR" dirty="0" smtClean="0">
              <a:ea typeface="ＭＳ Ｐゴシック" pitchFamily="34" charset="-128"/>
            </a:endParaRPr>
          </a:p>
          <a:p>
            <a:pPr algn="just" eaLnBrk="1" hangingPunct="1"/>
            <a:endParaRPr lang="el-GR" dirty="0" smtClean="0">
              <a:ea typeface="ＭＳ Ｐゴシック" pitchFamily="34" charset="-128"/>
            </a:endParaRPr>
          </a:p>
          <a:p>
            <a:pPr algn="just" eaLnBrk="1" hangingPunct="1"/>
            <a:endParaRPr lang="el-GR" dirty="0" smtClean="0">
              <a:ea typeface="ＭＳ Ｐゴシック" pitchFamily="34" charset="-128"/>
            </a:endParaRPr>
          </a:p>
          <a:p>
            <a:pPr algn="just" eaLnBrk="1" hangingPunct="1"/>
            <a:endParaRPr lang="el-GR" dirty="0" smtClean="0">
              <a:ea typeface="ＭＳ Ｐゴシック" pitchFamily="34" charset="-128"/>
            </a:endParaRPr>
          </a:p>
          <a:p>
            <a:pPr algn="ctr" eaLnBrk="1" hangingPunct="1">
              <a:buNone/>
            </a:pPr>
            <a:r>
              <a:rPr lang="el-GR" b="1" dirty="0" smtClean="0">
                <a:ea typeface="ＭＳ Ｐゴシック" pitchFamily="34" charset="-128"/>
              </a:rPr>
              <a:t>Τα ζωάκια κοστίζουν μαζί 9 €  και 10 λεπτά ή 9,10 €.</a:t>
            </a:r>
            <a:endParaRPr lang="en-US" b="1" dirty="0" smtClean="0">
              <a:ea typeface="ＭＳ Ｐゴシック" pitchFamily="34" charset="-128"/>
            </a:endParaRPr>
          </a:p>
        </p:txBody>
      </p:sp>
      <p:sp>
        <p:nvSpPr>
          <p:cNvPr id="9219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l-GR" dirty="0" smtClean="0">
                <a:ea typeface="ＭＳ Ｐゴシック" pitchFamily="34" charset="-128"/>
              </a:rPr>
              <a:t>Υπολογίζω με συμμιγείς και δεκαδικούς.</a:t>
            </a:r>
            <a:endParaRPr lang="en-US" dirty="0" smtClean="0">
              <a:ea typeface="ＭＳ Ｐゴシック" pitchFamily="34" charset="-128"/>
            </a:endParaRPr>
          </a:p>
        </p:txBody>
      </p:sp>
      <p:pic>
        <p:nvPicPr>
          <p:cNvPr id="9220" name="Picture 1" descr="math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981075"/>
            <a:ext cx="10890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0" name="Picture 2" descr="http://artuks.com/wp-content/uploads/2013/02/baby-teddy-bear-clip-ar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3501008"/>
            <a:ext cx="1783032" cy="1431057"/>
          </a:xfrm>
          <a:prstGeom prst="rect">
            <a:avLst/>
          </a:prstGeom>
          <a:noFill/>
        </p:spPr>
      </p:pic>
      <p:pic>
        <p:nvPicPr>
          <p:cNvPr id="22532" name="Picture 4" descr="http://www.dltk-kids.com/adopt/c-kitty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5157192"/>
            <a:ext cx="1141279" cy="1506488"/>
          </a:xfrm>
          <a:prstGeom prst="rect">
            <a:avLst/>
          </a:prstGeom>
          <a:noFill/>
        </p:spPr>
      </p:pic>
      <p:graphicFrame>
        <p:nvGraphicFramePr>
          <p:cNvPr id="8" name="7 - Πίνακας"/>
          <p:cNvGraphicFramePr>
            <a:graphicFrameLocks noGrp="1"/>
          </p:cNvGraphicFramePr>
          <p:nvPr/>
        </p:nvGraphicFramePr>
        <p:xfrm>
          <a:off x="2699792" y="3573016"/>
          <a:ext cx="4680520" cy="1920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0260"/>
                <a:gridCol w="2340260"/>
              </a:tblGrid>
              <a:tr h="552061">
                <a:tc>
                  <a:txBody>
                    <a:bodyPr/>
                    <a:lstStyle/>
                    <a:p>
                      <a:pPr algn="r"/>
                      <a:r>
                        <a:rPr lang="el-GR" sz="3600" dirty="0" smtClean="0"/>
                        <a:t>5</a:t>
                      </a:r>
                      <a:r>
                        <a:rPr lang="el-GR" sz="3600" baseline="0" dirty="0" smtClean="0"/>
                        <a:t> €</a:t>
                      </a:r>
                      <a:endParaRPr lang="el-G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3600" dirty="0" smtClean="0"/>
                        <a:t>30 λεπτά</a:t>
                      </a:r>
                      <a:endParaRPr lang="el-GR" sz="3600" dirty="0"/>
                    </a:p>
                  </a:txBody>
                  <a:tcPr/>
                </a:tc>
              </a:tr>
              <a:tr h="552061">
                <a:tc>
                  <a:txBody>
                    <a:bodyPr/>
                    <a:lstStyle/>
                    <a:p>
                      <a:pPr algn="r"/>
                      <a:r>
                        <a:rPr lang="el-GR" sz="3600" dirty="0" smtClean="0"/>
                        <a:t>+             3 €</a:t>
                      </a:r>
                      <a:endParaRPr lang="el-GR" sz="3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3600" dirty="0" smtClean="0"/>
                        <a:t>80 λεπτά</a:t>
                      </a:r>
                      <a:endParaRPr lang="el-GR" sz="3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r"/>
                      <a:r>
                        <a:rPr lang="el-GR" sz="3600" dirty="0" smtClean="0"/>
                        <a:t>9 €</a:t>
                      </a:r>
                      <a:endParaRPr lang="el-GR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3600" dirty="0" smtClean="0"/>
                        <a:t>10</a:t>
                      </a:r>
                      <a:r>
                        <a:rPr lang="el-GR" sz="3600" baseline="0" dirty="0" smtClean="0"/>
                        <a:t>  </a:t>
                      </a:r>
                      <a:r>
                        <a:rPr lang="el-GR" sz="3600" dirty="0" smtClean="0"/>
                        <a:t>λεπτά</a:t>
                      </a:r>
                      <a:endParaRPr lang="el-GR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9" name="8 - Πίνακας"/>
          <p:cNvGraphicFramePr>
            <a:graphicFrameLocks noGrp="1"/>
          </p:cNvGraphicFramePr>
          <p:nvPr/>
        </p:nvGraphicFramePr>
        <p:xfrm>
          <a:off x="4139952" y="3429000"/>
          <a:ext cx="1895872" cy="2103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5872"/>
              </a:tblGrid>
              <a:tr h="653331">
                <a:tc>
                  <a:txBody>
                    <a:bodyPr/>
                    <a:lstStyle/>
                    <a:p>
                      <a:pPr algn="ctr"/>
                      <a:r>
                        <a:rPr lang="el-GR" sz="4000" dirty="0" smtClean="0"/>
                        <a:t>  5,30</a:t>
                      </a:r>
                      <a:endParaRPr lang="el-GR" sz="4000" dirty="0"/>
                    </a:p>
                  </a:txBody>
                  <a:tcPr/>
                </a:tc>
              </a:tr>
              <a:tr h="653331">
                <a:tc>
                  <a:txBody>
                    <a:bodyPr/>
                    <a:lstStyle/>
                    <a:p>
                      <a:pPr algn="ctr"/>
                      <a:r>
                        <a:rPr lang="el-GR" sz="4000" dirty="0" smtClean="0"/>
                        <a:t>+ 3,80</a:t>
                      </a:r>
                      <a:endParaRPr lang="el-GR" sz="4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331">
                <a:tc>
                  <a:txBody>
                    <a:bodyPr/>
                    <a:lstStyle/>
                    <a:p>
                      <a:pPr algn="ctr"/>
                      <a:r>
                        <a:rPr lang="el-GR" sz="4000" dirty="0" smtClean="0"/>
                        <a:t>  9,10</a:t>
                      </a:r>
                      <a:endParaRPr lang="el-GR" sz="4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- Θέση περιεχομένου"/>
          <p:cNvSpPr>
            <a:spLocks noGrp="1"/>
          </p:cNvSpPr>
          <p:nvPr>
            <p:ph idx="1"/>
          </p:nvPr>
        </p:nvSpPr>
        <p:spPr>
          <a:xfrm>
            <a:off x="467544" y="2132856"/>
            <a:ext cx="8208912" cy="4392488"/>
          </a:xfrm>
        </p:spPr>
        <p:txBody>
          <a:bodyPr/>
          <a:lstStyle/>
          <a:p>
            <a:pPr eaLnBrk="1" hangingPunct="1"/>
            <a:r>
              <a:rPr lang="el-GR" dirty="0" smtClean="0">
                <a:ea typeface="ＭＳ Ｐゴシック" pitchFamily="34" charset="-128"/>
              </a:rPr>
              <a:t>Ένα λιοντάρι ζυγίζει 90 κιλά και 900 γραμμ. Μια ζέβρα είναι κατά 16 κιλά και 250 γραμμ. ελαφρύτερη. Πόσο ζυγίζει η ζέβρα;</a:t>
            </a:r>
          </a:p>
          <a:p>
            <a:pPr eaLnBrk="1" hangingPunct="1"/>
            <a:endParaRPr lang="el-GR" dirty="0" smtClean="0">
              <a:ea typeface="ＭＳ Ｐゴシック" pitchFamily="34" charset="-128"/>
            </a:endParaRPr>
          </a:p>
          <a:p>
            <a:pPr eaLnBrk="1" hangingPunct="1"/>
            <a:endParaRPr lang="el-GR" dirty="0" smtClean="0">
              <a:ea typeface="ＭＳ Ｐゴシック" pitchFamily="34" charset="-128"/>
            </a:endParaRPr>
          </a:p>
          <a:p>
            <a:pPr eaLnBrk="1" hangingPunct="1"/>
            <a:endParaRPr lang="el-GR" dirty="0" smtClean="0">
              <a:ea typeface="ＭＳ Ｐゴシック" pitchFamily="34" charset="-128"/>
            </a:endParaRPr>
          </a:p>
          <a:p>
            <a:pPr eaLnBrk="1" hangingPunct="1"/>
            <a:endParaRPr lang="el-GR" dirty="0" smtClean="0">
              <a:ea typeface="ＭＳ Ｐゴシック" pitchFamily="34" charset="-128"/>
            </a:endParaRPr>
          </a:p>
          <a:p>
            <a:pPr eaLnBrk="1" hangingPunct="1"/>
            <a:endParaRPr lang="el-GR" dirty="0" smtClean="0">
              <a:ea typeface="ＭＳ Ｐゴシック" pitchFamily="34" charset="-128"/>
            </a:endParaRPr>
          </a:p>
          <a:p>
            <a:pPr eaLnBrk="1" hangingPunct="1"/>
            <a:endParaRPr lang="el-GR" dirty="0" smtClean="0">
              <a:ea typeface="ＭＳ Ｐゴシック" pitchFamily="34" charset="-128"/>
            </a:endParaRPr>
          </a:p>
          <a:p>
            <a:pPr algn="ctr" eaLnBrk="1" hangingPunct="1">
              <a:buNone/>
            </a:pPr>
            <a:r>
              <a:rPr lang="el-GR" b="1" dirty="0" smtClean="0">
                <a:ea typeface="ＭＳ Ｐゴシック" pitchFamily="34" charset="-128"/>
              </a:rPr>
              <a:t>Η ζέβρα ζυγίζει 74 κ. 650 γραμμάρια ή 74,650 κ.</a:t>
            </a:r>
            <a:endParaRPr lang="en-US" b="1" dirty="0" smtClean="0">
              <a:ea typeface="ＭＳ Ｐゴシック" pitchFamily="34" charset="-128"/>
            </a:endParaRPr>
          </a:p>
        </p:txBody>
      </p:sp>
      <p:sp>
        <p:nvSpPr>
          <p:cNvPr id="9219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l-GR" dirty="0" smtClean="0">
                <a:ea typeface="ＭＳ Ｐゴシック" pitchFamily="34" charset="-128"/>
              </a:rPr>
              <a:t>Υπολογίζω με συμμιγείς και δεκαδικούς.</a:t>
            </a:r>
            <a:endParaRPr lang="en-US" dirty="0" smtClean="0">
              <a:ea typeface="ＭＳ Ｐゴシック" pitchFamily="34" charset="-128"/>
            </a:endParaRPr>
          </a:p>
        </p:txBody>
      </p:sp>
      <p:pic>
        <p:nvPicPr>
          <p:cNvPr id="9220" name="Picture 1" descr="math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981075"/>
            <a:ext cx="10890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10" descr="http://classroomclipart.com/images/gallery/Clipart/Animals/Lion_Clipart/TN_lion-clipart-11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501008"/>
            <a:ext cx="1857375" cy="1714500"/>
          </a:xfrm>
          <a:prstGeom prst="rect">
            <a:avLst/>
          </a:prstGeom>
          <a:noFill/>
        </p:spPr>
      </p:pic>
      <p:pic>
        <p:nvPicPr>
          <p:cNvPr id="9228" name="Picture 12" descr="http://www.cliparthut.com/clip-arts/202/baby-zebra-clip-art-20278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668344" y="5156386"/>
            <a:ext cx="1475656" cy="1701614"/>
          </a:xfrm>
          <a:prstGeom prst="rect">
            <a:avLst/>
          </a:prstGeom>
          <a:noFill/>
        </p:spPr>
      </p:pic>
      <p:graphicFrame>
        <p:nvGraphicFramePr>
          <p:cNvPr id="9" name="8 - Πίνακας"/>
          <p:cNvGraphicFramePr>
            <a:graphicFrameLocks noGrp="1"/>
          </p:cNvGraphicFramePr>
          <p:nvPr/>
        </p:nvGraphicFramePr>
        <p:xfrm>
          <a:off x="2339752" y="3573016"/>
          <a:ext cx="5040560" cy="1920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20280"/>
                <a:gridCol w="2520280"/>
              </a:tblGrid>
              <a:tr h="552061">
                <a:tc>
                  <a:txBody>
                    <a:bodyPr/>
                    <a:lstStyle/>
                    <a:p>
                      <a:pPr algn="r"/>
                      <a:r>
                        <a:rPr lang="el-GR" sz="3600" baseline="0" dirty="0" smtClean="0"/>
                        <a:t>90 κ.</a:t>
                      </a:r>
                      <a:endParaRPr lang="el-G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3600" dirty="0" smtClean="0"/>
                        <a:t>900 γραμμ.</a:t>
                      </a:r>
                      <a:endParaRPr lang="el-GR" sz="3600" dirty="0"/>
                    </a:p>
                  </a:txBody>
                  <a:tcPr/>
                </a:tc>
              </a:tr>
              <a:tr h="552061">
                <a:tc>
                  <a:txBody>
                    <a:bodyPr/>
                    <a:lstStyle/>
                    <a:p>
                      <a:pPr algn="r"/>
                      <a:r>
                        <a:rPr lang="el-GR" sz="3600" dirty="0" smtClean="0"/>
                        <a:t>-            16 </a:t>
                      </a:r>
                      <a:r>
                        <a:rPr lang="el-GR" sz="3600" baseline="0" dirty="0" smtClean="0"/>
                        <a:t>κ.</a:t>
                      </a:r>
                      <a:endParaRPr lang="el-GR" sz="3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3600" dirty="0" smtClean="0"/>
                        <a:t>250</a:t>
                      </a:r>
                      <a:r>
                        <a:rPr lang="el-GR" sz="3600" baseline="0" dirty="0" smtClean="0"/>
                        <a:t> γραμμ.</a:t>
                      </a:r>
                      <a:endParaRPr lang="el-GR" sz="3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r"/>
                      <a:r>
                        <a:rPr lang="el-GR" sz="3600" dirty="0" smtClean="0"/>
                        <a:t>74</a:t>
                      </a:r>
                      <a:r>
                        <a:rPr lang="el-GR" sz="3600" baseline="0" dirty="0" smtClean="0"/>
                        <a:t> κ.</a:t>
                      </a:r>
                      <a:endParaRPr lang="el-GR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3600" dirty="0" smtClean="0"/>
                        <a:t>650</a:t>
                      </a:r>
                      <a:r>
                        <a:rPr lang="el-GR" sz="3600" baseline="0" dirty="0" smtClean="0"/>
                        <a:t> γραμμ.</a:t>
                      </a:r>
                      <a:endParaRPr lang="el-GR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10" name="9 - Πίνακας"/>
          <p:cNvGraphicFramePr>
            <a:graphicFrameLocks noGrp="1"/>
          </p:cNvGraphicFramePr>
          <p:nvPr/>
        </p:nvGraphicFramePr>
        <p:xfrm>
          <a:off x="4139952" y="3429000"/>
          <a:ext cx="2520280" cy="2103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20280"/>
              </a:tblGrid>
              <a:tr h="653331">
                <a:tc>
                  <a:txBody>
                    <a:bodyPr/>
                    <a:lstStyle/>
                    <a:p>
                      <a:pPr algn="ctr"/>
                      <a:r>
                        <a:rPr lang="el-GR" sz="4000" dirty="0" smtClean="0"/>
                        <a:t>  90,900</a:t>
                      </a:r>
                      <a:endParaRPr lang="el-GR" sz="4000" dirty="0"/>
                    </a:p>
                  </a:txBody>
                  <a:tcPr/>
                </a:tc>
              </a:tr>
              <a:tr h="653331">
                <a:tc>
                  <a:txBody>
                    <a:bodyPr/>
                    <a:lstStyle/>
                    <a:p>
                      <a:pPr algn="ctr"/>
                      <a:r>
                        <a:rPr lang="el-GR" sz="4000" dirty="0" smtClean="0"/>
                        <a:t>- 16,250</a:t>
                      </a:r>
                      <a:endParaRPr lang="el-GR" sz="4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3331">
                <a:tc>
                  <a:txBody>
                    <a:bodyPr/>
                    <a:lstStyle/>
                    <a:p>
                      <a:pPr algn="ctr"/>
                      <a:r>
                        <a:rPr lang="el-GR" sz="4000" dirty="0" smtClean="0"/>
                        <a:t>  74,650</a:t>
                      </a:r>
                      <a:endParaRPr lang="el-GR" sz="4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4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40"/>
                            </p:stCondLst>
                            <p:childTnLst>
                              <p:par>
                                <p:cTn id="1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- Θέση περιεχομένου"/>
          <p:cNvSpPr>
            <a:spLocks noGrp="1"/>
          </p:cNvSpPr>
          <p:nvPr>
            <p:ph idx="1"/>
          </p:nvPr>
        </p:nvSpPr>
        <p:spPr>
          <a:xfrm>
            <a:off x="467544" y="2420888"/>
            <a:ext cx="8208912" cy="4104456"/>
          </a:xfrm>
        </p:spPr>
        <p:txBody>
          <a:bodyPr/>
          <a:lstStyle/>
          <a:p>
            <a:pPr algn="just" eaLnBrk="1" hangingPunct="1"/>
            <a:r>
              <a:rPr lang="el-GR" dirty="0" smtClean="0">
                <a:ea typeface="ＭＳ Ｐゴシック" pitchFamily="34" charset="-128"/>
              </a:rPr>
              <a:t>Το μάθημα των Αγγλικών ξεκίνησε στις 9 : 10 και ολοκληρώθηκε έπειτα από 45 λεπτά. Τι ώρα ήταν τότε; </a:t>
            </a:r>
            <a:endParaRPr lang="en-US" dirty="0" smtClean="0">
              <a:ea typeface="ＭＳ Ｐゴシック" pitchFamily="34" charset="-128"/>
            </a:endParaRPr>
          </a:p>
          <a:p>
            <a:pPr algn="just" eaLnBrk="1" hangingPunct="1"/>
            <a:endParaRPr lang="en-US" dirty="0" smtClean="0">
              <a:ea typeface="ＭＳ Ｐゴシック" pitchFamily="34" charset="-128"/>
            </a:endParaRPr>
          </a:p>
          <a:p>
            <a:pPr algn="just" eaLnBrk="1" hangingPunct="1"/>
            <a:endParaRPr lang="en-US" dirty="0" smtClean="0">
              <a:ea typeface="ＭＳ Ｐゴシック" pitchFamily="34" charset="-128"/>
            </a:endParaRPr>
          </a:p>
          <a:p>
            <a:pPr algn="just" eaLnBrk="1" hangingPunct="1"/>
            <a:endParaRPr lang="en-US" dirty="0" smtClean="0">
              <a:ea typeface="ＭＳ Ｐゴシック" pitchFamily="34" charset="-128"/>
            </a:endParaRPr>
          </a:p>
          <a:p>
            <a:pPr algn="just" eaLnBrk="1" hangingPunct="1"/>
            <a:endParaRPr lang="en-US" dirty="0" smtClean="0">
              <a:ea typeface="ＭＳ Ｐゴシック" pitchFamily="34" charset="-128"/>
            </a:endParaRPr>
          </a:p>
          <a:p>
            <a:pPr algn="just" eaLnBrk="1" hangingPunct="1"/>
            <a:endParaRPr lang="en-US" dirty="0" smtClean="0">
              <a:ea typeface="ＭＳ Ｐゴシック" pitchFamily="34" charset="-128"/>
            </a:endParaRPr>
          </a:p>
          <a:p>
            <a:pPr algn="just" eaLnBrk="1" hangingPunct="1"/>
            <a:endParaRPr lang="en-US" dirty="0" smtClean="0">
              <a:ea typeface="ＭＳ Ｐゴシック" pitchFamily="34" charset="-128"/>
            </a:endParaRPr>
          </a:p>
          <a:p>
            <a:pPr algn="r" eaLnBrk="1" hangingPunct="1">
              <a:buNone/>
            </a:pPr>
            <a:r>
              <a:rPr lang="el-GR" b="1" dirty="0" smtClean="0">
                <a:ea typeface="ＭＳ Ｐゴシック" pitchFamily="34" charset="-128"/>
              </a:rPr>
              <a:t>Η ώρα ήταν 9 :55.</a:t>
            </a:r>
            <a:endParaRPr lang="en-US" b="1" dirty="0" smtClean="0">
              <a:ea typeface="ＭＳ Ｐゴシック" pitchFamily="34" charset="-128"/>
            </a:endParaRPr>
          </a:p>
        </p:txBody>
      </p:sp>
      <p:sp>
        <p:nvSpPr>
          <p:cNvPr id="9219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l-GR" dirty="0" smtClean="0">
                <a:ea typeface="ＭＳ Ｐゴシック" pitchFamily="34" charset="-128"/>
              </a:rPr>
              <a:t>Υπολογίζω με συμμιγείς και δεκαδικούς.</a:t>
            </a:r>
            <a:endParaRPr lang="en-US" dirty="0" smtClean="0">
              <a:ea typeface="ＭＳ Ｐゴシック" pitchFamily="34" charset="-128"/>
            </a:endParaRPr>
          </a:p>
        </p:txBody>
      </p:sp>
      <p:pic>
        <p:nvPicPr>
          <p:cNvPr id="9220" name="Picture 1" descr="math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981075"/>
            <a:ext cx="10890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2987824" y="3501008"/>
          <a:ext cx="5400600" cy="199224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00300"/>
                <a:gridCol w="2700300"/>
              </a:tblGrid>
              <a:tr h="712088">
                <a:tc>
                  <a:txBody>
                    <a:bodyPr/>
                    <a:lstStyle/>
                    <a:p>
                      <a:pPr algn="r"/>
                      <a:r>
                        <a:rPr lang="el-GR" sz="3600" baseline="0" dirty="0" smtClean="0"/>
                        <a:t>9 ώρες</a:t>
                      </a:r>
                      <a:endParaRPr lang="el-GR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3600" dirty="0" smtClean="0"/>
                        <a:t>10</a:t>
                      </a:r>
                      <a:r>
                        <a:rPr lang="el-GR" sz="3600" baseline="0" dirty="0" smtClean="0"/>
                        <a:t> λεπτά</a:t>
                      </a:r>
                      <a:endParaRPr lang="el-GR" sz="3600" dirty="0"/>
                    </a:p>
                  </a:txBody>
                  <a:tcPr/>
                </a:tc>
              </a:tr>
              <a:tr h="552061">
                <a:tc>
                  <a:txBody>
                    <a:bodyPr/>
                    <a:lstStyle/>
                    <a:p>
                      <a:pPr algn="r"/>
                      <a:r>
                        <a:rPr lang="el-GR" sz="3600" dirty="0" smtClean="0"/>
                        <a:t>+         0</a:t>
                      </a:r>
                      <a:r>
                        <a:rPr lang="el-GR" sz="3600" baseline="0" dirty="0" smtClean="0"/>
                        <a:t> ώρες</a:t>
                      </a:r>
                      <a:endParaRPr lang="el-GR" sz="3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3600" dirty="0" smtClean="0"/>
                        <a:t>45</a:t>
                      </a:r>
                      <a:r>
                        <a:rPr lang="el-GR" sz="3600" baseline="0" dirty="0" smtClean="0"/>
                        <a:t> λεπτά</a:t>
                      </a:r>
                      <a:endParaRPr lang="el-GR" sz="36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2061">
                <a:tc>
                  <a:txBody>
                    <a:bodyPr/>
                    <a:lstStyle/>
                    <a:p>
                      <a:pPr algn="r"/>
                      <a:r>
                        <a:rPr lang="el-GR" sz="3600" dirty="0" smtClean="0"/>
                        <a:t>9</a:t>
                      </a:r>
                      <a:r>
                        <a:rPr lang="el-GR" sz="3600" baseline="0" dirty="0" smtClean="0"/>
                        <a:t> ώρες</a:t>
                      </a:r>
                      <a:endParaRPr lang="el-GR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l-GR" sz="3600" dirty="0" smtClean="0"/>
                        <a:t>55</a:t>
                      </a:r>
                      <a:r>
                        <a:rPr lang="el-GR" sz="3600" baseline="0" dirty="0" smtClean="0"/>
                        <a:t> λεπτά</a:t>
                      </a:r>
                      <a:endParaRPr lang="el-GR" sz="36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35842" name="Picture 2" descr="https://s-media-cache-ak0.pinimg.com/236x/3f/70/9e/3f709e6799b026d7f0e9050c1bede26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581128"/>
            <a:ext cx="2247900" cy="2019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280"/>
                            </p:stCondLst>
                            <p:childTnLst>
                              <p:par>
                                <p:cTn id="1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- Θέση περιεχομένου"/>
          <p:cNvSpPr>
            <a:spLocks noGrp="1"/>
          </p:cNvSpPr>
          <p:nvPr>
            <p:ph idx="1"/>
          </p:nvPr>
        </p:nvSpPr>
        <p:spPr>
          <a:xfrm>
            <a:off x="467544" y="2132856"/>
            <a:ext cx="8208912" cy="4392488"/>
          </a:xfrm>
        </p:spPr>
        <p:txBody>
          <a:bodyPr/>
          <a:lstStyle/>
          <a:p>
            <a:pPr eaLnBrk="1" hangingPunct="1">
              <a:buNone/>
            </a:pPr>
            <a:r>
              <a:rPr lang="el-GR" b="1" dirty="0" smtClean="0">
                <a:ea typeface="ＭＳ Ｐゴシック" pitchFamily="34" charset="-128"/>
              </a:rPr>
              <a:t>Συμπέρασμα:</a:t>
            </a:r>
          </a:p>
          <a:p>
            <a:pPr eaLnBrk="1" hangingPunct="1"/>
            <a:r>
              <a:rPr lang="el-GR" dirty="0" smtClean="0">
                <a:ea typeface="ＭＳ Ｐゴシック" pitchFamily="34" charset="-128"/>
              </a:rPr>
              <a:t>Ένα αποτέλεσμα μέτρησης που είναι εκφρασμένο με </a:t>
            </a:r>
            <a:r>
              <a:rPr lang="el-GR" smtClean="0">
                <a:ea typeface="ＭＳ Ｐゴシック" pitchFamily="34" charset="-128"/>
              </a:rPr>
              <a:t>δεκαδικό αριθμό </a:t>
            </a:r>
            <a:r>
              <a:rPr lang="el-GR" dirty="0" smtClean="0">
                <a:ea typeface="ＭＳ Ｐゴシック" pitchFamily="34" charset="-128"/>
              </a:rPr>
              <a:t>μπορεί να μετατραπεί σε συμμιγή και αντίστροφα.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9219" name="2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l-GR" dirty="0" smtClean="0">
                <a:ea typeface="ＭＳ Ｐゴシック" pitchFamily="34" charset="-128"/>
              </a:rPr>
              <a:t>Υπολογίζω με συμμιγείς και δεκαδικούς.</a:t>
            </a:r>
            <a:endParaRPr lang="en-US" dirty="0" smtClean="0">
              <a:ea typeface="ＭＳ Ｐゴシック" pitchFamily="34" charset="-128"/>
            </a:endParaRPr>
          </a:p>
        </p:txBody>
      </p:sp>
      <p:pic>
        <p:nvPicPr>
          <p:cNvPr id="9220" name="Picture 1" descr="maths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7625" y="981075"/>
            <a:ext cx="1089025" cy="90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4" name="Picture 2" descr="http://content.mycutegraphics.com/graphics/school/kids-playing-board-gam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3933056"/>
            <a:ext cx="4100693" cy="25946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92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Προσαρμοσμένος 5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19A6B6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Παρουσίαση</Template>
  <TotalTime>188</TotalTime>
  <Words>254</Words>
  <Application>Microsoft Office PowerPoint</Application>
  <PresentationFormat>Προβολή στην οθόνη (4:3)</PresentationFormat>
  <Paragraphs>63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2" baseType="lpstr">
      <vt:lpstr>Arial</vt:lpstr>
      <vt:lpstr>ＭＳ Ｐゴシック</vt:lpstr>
      <vt:lpstr>Candara</vt:lpstr>
      <vt:lpstr>Symbol</vt:lpstr>
      <vt:lpstr>Calibri</vt:lpstr>
      <vt:lpstr>Waveform</vt:lpstr>
      <vt:lpstr>ΜΑΘΗΜΑΤΙΚΑ Κεφάλαιο 23ο  </vt:lpstr>
      <vt:lpstr>Υπολογίζω με συμμιγείς και δεκαδικούς.</vt:lpstr>
      <vt:lpstr>Υπολογίζω με συμμιγείς και δεκαδικούς.</vt:lpstr>
      <vt:lpstr>Υπολογίζω με συμμιγείς και δεκαδικούς.</vt:lpstr>
      <vt:lpstr>Υπολογίζω με συμμιγείς και δεκαδικούς.</vt:lpstr>
      <vt:lpstr>Υπολογίζω με συμμιγείς και δεκαδικούς.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</dc:title>
  <dc:creator>maria priovolou</dc:creator>
  <cp:lastModifiedBy>maria priovolou</cp:lastModifiedBy>
  <cp:revision>21</cp:revision>
  <dcterms:created xsi:type="dcterms:W3CDTF">2015-07-10T08:21:16Z</dcterms:created>
  <dcterms:modified xsi:type="dcterms:W3CDTF">2016-01-22T07:59:28Z</dcterms:modified>
</cp:coreProperties>
</file>