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5" r:id="rId3"/>
    <p:sldId id="266" r:id="rId4"/>
    <p:sldId id="261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E89E2-86B1-4628-817A-A8BEB06CCE61}" type="datetimeFigureOut">
              <a:rPr lang="el-GR"/>
              <a:pPr>
                <a:defRPr/>
              </a:pPr>
              <a:t>28/7/2018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4BBA-84B6-4D30-B80C-8E49B7EE815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34AD-D887-4E6C-969C-916EBADE97A2}" type="datetimeFigureOut">
              <a:rPr lang="el-GR"/>
              <a:pPr>
                <a:defRPr/>
              </a:pPr>
              <a:t>28/7/2018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ACCC7-8AF6-4348-A9FE-8FD65699FE0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CADF3-D25C-49FD-8037-47E533ECC5FA}" type="datetimeFigureOut">
              <a:rPr lang="el-GR"/>
              <a:pPr>
                <a:defRPr/>
              </a:pPr>
              <a:t>28/7/2018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84E3-4FD2-49FF-B9BA-72DE06E9020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58184-FDAC-48D3-8813-A4D3F9BEE226}" type="datetimeFigureOut">
              <a:rPr lang="el-GR"/>
              <a:pPr>
                <a:defRPr/>
              </a:pPr>
              <a:t>28/7/2018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78D5F-FAA0-45F5-AF4A-134C3D72E23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A4AA3-F2F5-44E1-88A4-04D67A9E98AF}" type="datetimeFigureOut">
              <a:rPr lang="el-GR"/>
              <a:pPr>
                <a:defRPr/>
              </a:pPr>
              <a:t>28/7/2018</a:t>
            </a:fld>
            <a:endParaRPr lang="el-GR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1AF5-A245-4EAB-808C-12D03D33791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53962-011E-42E2-B7C5-7850E2180F27}" type="datetimeFigureOut">
              <a:rPr lang="el-GR"/>
              <a:pPr>
                <a:defRPr/>
              </a:pPr>
              <a:t>28/7/2018</a:t>
            </a:fld>
            <a:endParaRPr lang="el-G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41185-E3D4-4D00-9859-7A5493EBE56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3F511-9792-42D4-892A-B8B873E0CB28}" type="datetimeFigureOut">
              <a:rPr lang="el-GR"/>
              <a:pPr>
                <a:defRPr/>
              </a:pPr>
              <a:t>28/7/2018</a:t>
            </a:fld>
            <a:endParaRPr lang="el-G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0AB81-523C-483E-A443-943D6A830EA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1B907-4122-4F28-8F80-8E220E8E675A}" type="datetimeFigureOut">
              <a:rPr lang="el-GR"/>
              <a:pPr>
                <a:defRPr/>
              </a:pPr>
              <a:t>28/7/2018</a:t>
            </a:fld>
            <a:endParaRPr lang="el-G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F1600-2B8B-4B1E-88AC-9B39A950C51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4AB3C-3624-4A4A-84CC-8D2A2D6FF093}" type="datetimeFigureOut">
              <a:rPr lang="el-GR"/>
              <a:pPr>
                <a:defRPr/>
              </a:pPr>
              <a:t>28/7/2018</a:t>
            </a:fld>
            <a:endParaRPr lang="el-GR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0B45D-FA43-4376-8F9F-3141A02EB4C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89CEF-4AB0-4439-8877-0120750A041A}" type="datetimeFigureOut">
              <a:rPr lang="el-GR"/>
              <a:pPr>
                <a:defRPr/>
              </a:pPr>
              <a:t>28/7/2018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83D1-8DD1-4DC4-A0EC-40D8D91CFD9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CA8C9-E0A9-4706-B3F8-D4CB989F3684}" type="datetimeFigureOut">
              <a:rPr lang="el-GR"/>
              <a:pPr>
                <a:defRPr/>
              </a:pPr>
              <a:t>28/7/2018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8D69-97A6-4463-94A1-11562B26BD5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123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512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C0C4AC1F-02C5-4A72-9861-2D07C723A9C9}" type="datetimeFigureOut">
              <a:rPr lang="el-GR"/>
              <a:pPr>
                <a:defRPr/>
              </a:pPr>
              <a:t>28/7/2018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DF5F366A-AEBC-4ECF-A5E7-92B4E919CA1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1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65" r:id="rId2"/>
    <p:sldLayoutId id="2147483871" r:id="rId3"/>
    <p:sldLayoutId id="2147483866" r:id="rId4"/>
    <p:sldLayoutId id="2147483867" r:id="rId5"/>
    <p:sldLayoutId id="2147483868" r:id="rId6"/>
    <p:sldLayoutId id="2147483872" r:id="rId7"/>
    <p:sldLayoutId id="2147483873" r:id="rId8"/>
    <p:sldLayoutId id="2147483874" r:id="rId9"/>
    <p:sldLayoutId id="2147483869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Τίτλος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34" charset="-128"/>
              </a:rPr>
              <a:t>ΜΑΘΗΜΑΤΙΚΑ</a:t>
            </a:r>
            <a:br>
              <a:rPr lang="el-GR" dirty="0" smtClean="0">
                <a:ea typeface="ＭＳ Ｐゴシック" pitchFamily="34" charset="-128"/>
              </a:rPr>
            </a:br>
            <a:r>
              <a:rPr lang="el-GR" dirty="0" smtClean="0">
                <a:ea typeface="ＭＳ Ｐゴシック" pitchFamily="34" charset="-128"/>
              </a:rPr>
              <a:t>Κεφάλαιο </a:t>
            </a:r>
            <a:r>
              <a:rPr lang="en-US" dirty="0" smtClean="0">
                <a:ea typeface="ＭＳ Ｐゴシック" pitchFamily="34" charset="-128"/>
              </a:rPr>
              <a:t>18</a:t>
            </a:r>
            <a:r>
              <a:rPr lang="el-GR" dirty="0" smtClean="0">
                <a:ea typeface="ＭＳ Ｐゴシック" pitchFamily="34" charset="-128"/>
              </a:rPr>
              <a:t>ο  </a:t>
            </a:r>
            <a:endParaRPr lang="el-GR" dirty="0" smtClean="0">
              <a:ea typeface="ＭＳ Ｐゴシック" pitchFamily="34" charset="-128"/>
            </a:endParaRPr>
          </a:p>
        </p:txBody>
      </p:sp>
      <p:sp>
        <p:nvSpPr>
          <p:cNvPr id="12291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dirty="0" smtClean="0">
                <a:ea typeface="ＭＳ Ｐゴシック" pitchFamily="34" charset="-128"/>
              </a:rPr>
              <a:t>Πρόσθεση και </a:t>
            </a:r>
            <a:r>
              <a:rPr lang="el-GR" dirty="0" smtClean="0">
                <a:ea typeface="ＭＳ Ｐゴシック" pitchFamily="34" charset="-128"/>
              </a:rPr>
              <a:t>αφαίρεση </a:t>
            </a:r>
            <a:r>
              <a:rPr lang="el-GR" dirty="0" smtClean="0">
                <a:ea typeface="ＭＳ Ｐゴシック" pitchFamily="34" charset="-128"/>
              </a:rPr>
              <a:t>κλασμάτων.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Μαθηματικά - </a:t>
            </a:r>
            <a:r>
              <a:rPr lang="el-GR" dirty="0" smtClean="0"/>
              <a:t>Ε' </a:t>
            </a:r>
            <a:r>
              <a:rPr lang="el-GR" dirty="0"/>
              <a:t>Δημοτικού</a:t>
            </a:r>
          </a:p>
        </p:txBody>
      </p:sp>
      <p:pic>
        <p:nvPicPr>
          <p:cNvPr id="12293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4437063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περιεχομένου"/>
          <p:cNvSpPr>
            <a:spLocks noGrp="1"/>
          </p:cNvSpPr>
          <p:nvPr>
            <p:ph idx="1"/>
          </p:nvPr>
        </p:nvSpPr>
        <p:spPr>
          <a:xfrm>
            <a:off x="755650" y="2565400"/>
            <a:ext cx="7524750" cy="3560763"/>
          </a:xfrm>
        </p:spPr>
        <p:txBody>
          <a:bodyPr/>
          <a:lstStyle/>
          <a:p>
            <a:pPr eaLnBrk="1" hangingPunct="1"/>
            <a:endParaRPr lang="el-GR" smtClean="0">
              <a:ea typeface="ＭＳ Ｐゴシック" pitchFamily="34" charset="-128"/>
            </a:endParaRPr>
          </a:p>
          <a:p>
            <a:pPr eaLnBrk="1" hangingPunct="1"/>
            <a:endParaRPr lang="el-GR" smtClean="0">
              <a:ea typeface="ＭＳ Ｐゴシック" pitchFamily="34" charset="-128"/>
            </a:endParaRPr>
          </a:p>
          <a:p>
            <a:pPr eaLnBrk="1" hangingPunct="1"/>
            <a:endParaRPr lang="el-GR" smtClean="0">
              <a:ea typeface="ＭＳ Ｐゴシック" pitchFamily="34" charset="-128"/>
            </a:endParaRPr>
          </a:p>
          <a:p>
            <a:pPr eaLnBrk="1" hangingPunct="1"/>
            <a:endParaRPr lang="el-GR" smtClean="0">
              <a:ea typeface="ＭＳ Ｐゴシック" pitchFamily="34" charset="-128"/>
            </a:endParaRPr>
          </a:p>
          <a:p>
            <a:pPr eaLnBrk="1" hangingPunct="1"/>
            <a:endParaRPr lang="el-GR" smtClean="0">
              <a:ea typeface="ＭＳ Ｐゴシック" pitchFamily="34" charset="-128"/>
            </a:endParaRPr>
          </a:p>
          <a:p>
            <a:pPr eaLnBrk="1" hangingPunct="1"/>
            <a:endParaRPr lang="el-GR" smtClean="0">
              <a:ea typeface="ＭＳ Ｐゴシック" pitchFamily="34" charset="-128"/>
            </a:endParaRPr>
          </a:p>
          <a:p>
            <a:pPr algn="just" eaLnBrk="1" hangingPunct="1"/>
            <a:r>
              <a:rPr lang="el-GR" smtClean="0">
                <a:ea typeface="ＭＳ Ｐゴシック" pitchFamily="34" charset="-128"/>
              </a:rPr>
              <a:t>Τα κλάσματα με τον ίδιο παρονομαστή λέγονται </a:t>
            </a:r>
            <a:r>
              <a:rPr lang="el-GR" b="1" smtClean="0">
                <a:ea typeface="ＭＳ Ｐゴシック" pitchFamily="34" charset="-128"/>
              </a:rPr>
              <a:t>ομώνυμα</a:t>
            </a:r>
            <a:r>
              <a:rPr lang="el-GR" smtClean="0">
                <a:ea typeface="ＭＳ Ｐゴシック" pitchFamily="34" charset="-128"/>
              </a:rPr>
              <a:t>.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9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dirty="0" smtClean="0">
                <a:ea typeface="ＭＳ Ｐゴシック" pitchFamily="34" charset="-128"/>
              </a:rPr>
              <a:t>Πρόσθεση και αφαίρεση  κλασμάτων.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030" name="Picture 1" descr="mat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299989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2349500"/>
            <a:ext cx="32670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276600" y="4076700"/>
          <a:ext cx="428625" cy="1133475"/>
        </p:xfrm>
        <a:graphic>
          <a:graphicData uri="http://schemas.openxmlformats.org/presentationml/2006/ole">
            <p:oleObj spid="_x0000_s18434" name="Equation" r:id="rId5" imgW="139680" imgH="368280" progId="Equation.DSMT4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932363" y="4076700"/>
          <a:ext cx="428625" cy="1133475"/>
        </p:xfrm>
        <a:graphic>
          <a:graphicData uri="http://schemas.openxmlformats.org/presentationml/2006/ole">
            <p:oleObj spid="_x0000_s18435" name="Equation" r:id="rId6" imgW="1396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περιεχομένου"/>
          <p:cNvSpPr>
            <a:spLocks noGrp="1"/>
          </p:cNvSpPr>
          <p:nvPr>
            <p:ph idx="1"/>
          </p:nvPr>
        </p:nvSpPr>
        <p:spPr>
          <a:xfrm>
            <a:off x="755650" y="2565400"/>
            <a:ext cx="7524750" cy="3560763"/>
          </a:xfrm>
        </p:spPr>
        <p:txBody>
          <a:bodyPr/>
          <a:lstStyle/>
          <a:p>
            <a:pPr eaLnBrk="1" hangingPunct="1"/>
            <a:endParaRPr lang="el-GR" smtClean="0">
              <a:ea typeface="ＭＳ Ｐゴシック" pitchFamily="34" charset="-128"/>
            </a:endParaRPr>
          </a:p>
          <a:p>
            <a:pPr eaLnBrk="1" hangingPunct="1"/>
            <a:endParaRPr lang="el-GR" smtClean="0">
              <a:ea typeface="ＭＳ Ｐゴシック" pitchFamily="34" charset="-128"/>
            </a:endParaRPr>
          </a:p>
          <a:p>
            <a:pPr eaLnBrk="1" hangingPunct="1"/>
            <a:endParaRPr lang="el-GR" smtClean="0">
              <a:ea typeface="ＭＳ Ｐゴシック" pitchFamily="34" charset="-128"/>
            </a:endParaRPr>
          </a:p>
          <a:p>
            <a:pPr eaLnBrk="1" hangingPunct="1"/>
            <a:endParaRPr lang="el-GR" smtClean="0">
              <a:ea typeface="ＭＳ Ｐゴシック" pitchFamily="34" charset="-128"/>
            </a:endParaRPr>
          </a:p>
          <a:p>
            <a:pPr eaLnBrk="1" hangingPunct="1"/>
            <a:endParaRPr lang="el-GR" smtClean="0">
              <a:ea typeface="ＭＳ Ｐゴシック" pitchFamily="34" charset="-128"/>
            </a:endParaRPr>
          </a:p>
          <a:p>
            <a:pPr eaLnBrk="1" hangingPunct="1"/>
            <a:endParaRPr lang="el-GR" smtClean="0">
              <a:ea typeface="ＭＳ Ｐゴシック" pitchFamily="34" charset="-128"/>
            </a:endParaRPr>
          </a:p>
          <a:p>
            <a:pPr eaLnBrk="1" hangingPunct="1"/>
            <a:r>
              <a:rPr lang="el-GR" smtClean="0">
                <a:ea typeface="ＭＳ Ｐゴシック" pitchFamily="34" charset="-128"/>
              </a:rPr>
              <a:t>Τα κλάσματα με διαφορετικό παρονομαστή λέγονται </a:t>
            </a:r>
            <a:r>
              <a:rPr lang="el-GR" b="1" smtClean="0">
                <a:ea typeface="ＭＳ Ｐゴシック" pitchFamily="34" charset="-128"/>
              </a:rPr>
              <a:t>ετερώνυμα</a:t>
            </a:r>
            <a:r>
              <a:rPr lang="el-GR" smtClean="0">
                <a:ea typeface="ＭＳ Ｐゴシック" pitchFamily="34" charset="-128"/>
              </a:rPr>
              <a:t>.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05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dirty="0" smtClean="0">
                <a:ea typeface="ＭＳ Ｐゴシック" pitchFamily="34" charset="-128"/>
              </a:rPr>
              <a:t>Πρόσθεση και αφαίρεση  κλασμάτων.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2054" name="Picture 1" descr="mat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227981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2349500"/>
            <a:ext cx="354647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276600" y="4076700"/>
          <a:ext cx="428625" cy="1133475"/>
        </p:xfrm>
        <a:graphic>
          <a:graphicData uri="http://schemas.openxmlformats.org/presentationml/2006/ole">
            <p:oleObj spid="_x0000_s19458" name="Equation" r:id="rId5" imgW="139680" imgH="368280" progId="Equation.DSMT4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5148263" y="4076700"/>
          <a:ext cx="428625" cy="1133475"/>
        </p:xfrm>
        <a:graphic>
          <a:graphicData uri="http://schemas.openxmlformats.org/presentationml/2006/ole">
            <p:oleObj spid="_x0000_s19459" name="Equation" r:id="rId6" imgW="1396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71538" y="2276872"/>
            <a:ext cx="7408862" cy="3849291"/>
          </a:xfrm>
        </p:spPr>
        <p:txBody>
          <a:bodyPr/>
          <a:lstStyle/>
          <a:p>
            <a:pPr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Για να προσθέσουμε ομώνυμα κλάσματα προσθέτουμε τους αριθμητές τους.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l-GR" dirty="0" smtClean="0">
                <a:ea typeface="ＭＳ Ｐゴシック" pitchFamily="34" charset="-128"/>
              </a:rPr>
              <a:t>Πρόσθεση και αφαίρεση </a:t>
            </a:r>
            <a:r>
              <a:rPr lang="el-GR" dirty="0" smtClean="0">
                <a:ea typeface="ＭＳ Ｐゴシック" pitchFamily="34" charset="-128"/>
              </a:rPr>
              <a:t> </a:t>
            </a:r>
            <a:r>
              <a:rPr lang="el-GR" dirty="0" smtClean="0">
                <a:ea typeface="ＭＳ Ｐゴシック" pitchFamily="34" charset="-128"/>
              </a:rPr>
              <a:t>κλασμάτων.</a:t>
            </a:r>
            <a:endParaRPr lang="el-GR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95738" y="3676824"/>
          <a:ext cx="2019300" cy="976312"/>
        </p:xfrm>
        <a:graphic>
          <a:graphicData uri="http://schemas.openxmlformats.org/presentationml/2006/ole">
            <p:oleObj spid="_x0000_s1026" name="Equation" r:id="rId3" imgW="761760" imgH="36828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11638" y="5229820"/>
          <a:ext cx="1711325" cy="1079500"/>
        </p:xfrm>
        <a:graphic>
          <a:graphicData uri="http://schemas.openxmlformats.org/presentationml/2006/ole">
            <p:oleObj spid="_x0000_s1027" name="Equation" r:id="rId4" imgW="583920" imgH="368280" progId="Equation.DSMT4">
              <p:embed/>
            </p:oleObj>
          </a:graphicData>
        </a:graphic>
      </p:graphicFrame>
      <p:pic>
        <p:nvPicPr>
          <p:cNvPr id="103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88" y="3994745"/>
            <a:ext cx="22860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 descr="maths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836712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71538" y="2420888"/>
            <a:ext cx="7408862" cy="3705275"/>
          </a:xfrm>
        </p:spPr>
        <p:txBody>
          <a:bodyPr/>
          <a:lstStyle/>
          <a:p>
            <a:pPr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Για να αφαιρέσουμε ομώνυμα κλάσματα αφαιρούμε τους αριθμητές τους.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l-GR" dirty="0" smtClean="0">
                <a:ea typeface="ＭＳ Ｐゴシック" pitchFamily="34" charset="-128"/>
              </a:rPr>
              <a:t>Πρόσθεση και αφαίρεση  κλασμάτων.</a:t>
            </a:r>
            <a:endParaRPr lang="el-GR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95738" y="3604816"/>
          <a:ext cx="2019300" cy="976312"/>
        </p:xfrm>
        <a:graphic>
          <a:graphicData uri="http://schemas.openxmlformats.org/presentationml/2006/ole">
            <p:oleObj spid="_x0000_s2050" name="Equation" r:id="rId3" imgW="761760" imgH="36828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11638" y="4941788"/>
          <a:ext cx="1711325" cy="1079500"/>
        </p:xfrm>
        <a:graphic>
          <a:graphicData uri="http://schemas.openxmlformats.org/presentationml/2006/ole">
            <p:oleObj spid="_x0000_s2051" name="Equation" r:id="rId4" imgW="583920" imgH="368280" progId="Equation.DSMT4">
              <p:embed/>
            </p:oleObj>
          </a:graphicData>
        </a:graphic>
      </p:graphicFrame>
      <p:pic>
        <p:nvPicPr>
          <p:cNvPr id="2054" name="Picture 5" descr="http://images.clipartpanda.com/school-supplies-clipart-nTX6dEXT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188" y="3848695"/>
            <a:ext cx="2803525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 descr="maths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836712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683568" y="2492896"/>
            <a:ext cx="8064896" cy="3960440"/>
          </a:xfrm>
        </p:spPr>
        <p:txBody>
          <a:bodyPr/>
          <a:lstStyle/>
          <a:p>
            <a:r>
              <a:rPr lang="el-GR" b="1" dirty="0" smtClean="0"/>
              <a:t>Για να προσθέσουμε ή να αφαιρέσουμε ετερώνυμα κλάσματα, τα μετατρέπουμε πρώτα σε ομώνυμα.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Απλοποιούμε το 2</a:t>
            </a:r>
            <a:r>
              <a:rPr lang="el-GR" baseline="30000" dirty="0" smtClean="0"/>
              <a:t>ο</a:t>
            </a:r>
            <a:r>
              <a:rPr lang="el-GR" dirty="0" smtClean="0"/>
              <a:t> κλάσμα για να το μετατρέψω σε ισοδύναμο με το 1</a:t>
            </a:r>
            <a:r>
              <a:rPr lang="el-GR" baseline="30000" dirty="0" smtClean="0"/>
              <a:t>ο</a:t>
            </a:r>
            <a:r>
              <a:rPr lang="el-GR" dirty="0" smtClean="0"/>
              <a:t> κλάσμα:</a:t>
            </a:r>
          </a:p>
          <a:p>
            <a:endParaRPr lang="el-GR" dirty="0" smtClean="0"/>
          </a:p>
          <a:p>
            <a:r>
              <a:rPr lang="el-GR" i="1" dirty="0" smtClean="0"/>
              <a:t>Υπολογίζουμε το άθροισμα: 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>
                <a:ea typeface="ＭＳ Ｐゴシック" pitchFamily="34" charset="-128"/>
              </a:rPr>
              <a:t>Πρόσθεση και αφαίρεση  κλασμάτων.</a:t>
            </a:r>
            <a:endParaRPr lang="el-GR" dirty="0"/>
          </a:p>
        </p:txBody>
      </p:sp>
      <p:pic>
        <p:nvPicPr>
          <p:cNvPr id="4" name="Picture 1" descr="mat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4140200" y="3284538"/>
          <a:ext cx="901700" cy="792162"/>
        </p:xfrm>
        <a:graphic>
          <a:graphicData uri="http://schemas.openxmlformats.org/presentationml/2006/ole">
            <p:oleObj spid="_x0000_s4098" name="Equation" r:id="rId4" imgW="419040" imgH="36828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879975" y="4581525"/>
          <a:ext cx="1760538" cy="762000"/>
        </p:xfrm>
        <a:graphic>
          <a:graphicData uri="http://schemas.openxmlformats.org/presentationml/2006/ole">
            <p:oleObj spid="_x0000_s4099" name="Equation" r:id="rId5" imgW="850680" imgH="36828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719513" y="5876925"/>
          <a:ext cx="2105025" cy="793750"/>
        </p:xfrm>
        <a:graphic>
          <a:graphicData uri="http://schemas.openxmlformats.org/presentationml/2006/ole">
            <p:oleObj spid="_x0000_s4100" name="Equation" r:id="rId6" imgW="97776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9" y="2636912"/>
            <a:ext cx="8568952" cy="3960440"/>
          </a:xfrm>
        </p:spPr>
        <p:txBody>
          <a:bodyPr>
            <a:normAutofit/>
          </a:bodyPr>
          <a:lstStyle/>
          <a:p>
            <a:pPr algn="just"/>
            <a:r>
              <a:rPr lang="el-GR" sz="2800" i="1" dirty="0" smtClean="0"/>
              <a:t>Για να υπολογίσουμε το παρακάτω άθροισμα:</a:t>
            </a:r>
          </a:p>
          <a:p>
            <a:pPr algn="just">
              <a:buFont typeface="Arial" charset="0"/>
              <a:buNone/>
            </a:pPr>
            <a:endParaRPr lang="el-GR" sz="2800" dirty="0" smtClean="0"/>
          </a:p>
          <a:p>
            <a:pPr algn="just">
              <a:buFont typeface="Arial" charset="0"/>
              <a:buNone/>
            </a:pPr>
            <a:endParaRPr lang="el-GR" sz="2800" dirty="0" smtClean="0"/>
          </a:p>
          <a:p>
            <a:pPr algn="just"/>
            <a:r>
              <a:rPr lang="el-GR" sz="2800" i="1" dirty="0" smtClean="0"/>
              <a:t>Βρίσκουμε ότι Ε.Κ.Π.(5,10) = 10.</a:t>
            </a:r>
          </a:p>
          <a:p>
            <a:pPr algn="just"/>
            <a:r>
              <a:rPr lang="el-GR" sz="2800" dirty="0" smtClean="0"/>
              <a:t>Μετατρέπουμε τα κλάσματα σε ομώνυμα:</a:t>
            </a:r>
          </a:p>
          <a:p>
            <a:pPr algn="just"/>
            <a:r>
              <a:rPr lang="el-GR" sz="2800" i="1" dirty="0" smtClean="0"/>
              <a:t>Υπολογίζουμε το άθροισμα: 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l-GR" dirty="0" smtClean="0">
                <a:ea typeface="ＭＳ Ｐゴシック" pitchFamily="34" charset="-128"/>
              </a:rPr>
              <a:t>Πρόσθεση και αφαίρεση  κλασμάτων.</a:t>
            </a:r>
            <a:endParaRPr lang="el-GR" dirty="0" smtClean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4139952" y="3284984"/>
          <a:ext cx="901700" cy="792162"/>
        </p:xfrm>
        <a:graphic>
          <a:graphicData uri="http://schemas.openxmlformats.org/presentationml/2006/ole">
            <p:oleObj spid="_x0000_s3074" name="Equation" r:id="rId3" imgW="419040" imgH="36828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236296" y="4581128"/>
          <a:ext cx="1655763" cy="762000"/>
        </p:xfrm>
        <a:graphic>
          <a:graphicData uri="http://schemas.openxmlformats.org/presentationml/2006/ole">
            <p:oleObj spid="_x0000_s3075" name="Equation" r:id="rId4" imgW="799920" imgH="36828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203848" y="5733256"/>
          <a:ext cx="2705100" cy="792163"/>
        </p:xfrm>
        <a:graphic>
          <a:graphicData uri="http://schemas.openxmlformats.org/presentationml/2006/ole">
            <p:oleObj spid="_x0000_s3076" name="Equation" r:id="rId5" imgW="1257120" imgH="368280" progId="Equation.DSMT4">
              <p:embed/>
            </p:oleObj>
          </a:graphicData>
        </a:graphic>
      </p:graphicFrame>
      <p:pic>
        <p:nvPicPr>
          <p:cNvPr id="7" name="Picture 1" descr="maths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836712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9" y="2132856"/>
            <a:ext cx="8568952" cy="396044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l-GR" sz="2800" b="1" i="1" dirty="0" smtClean="0"/>
              <a:t>Συμπέρασμα:</a:t>
            </a:r>
          </a:p>
          <a:p>
            <a:pPr algn="just"/>
            <a:r>
              <a:rPr lang="el-GR" sz="2800" i="1" dirty="0" smtClean="0"/>
              <a:t>Για να συγκρίνω, να προσθέσω ή να αφαιρέσω ετερώνυμα κλάσματα, τα μετατρέπω σε ομώνυμα, δηλαδή σε ισοδύναμα κλάσματα με κοινό παρονομαστή. Ο παρονομαστής των ομώνυμων κλασμάτων μπορεί να είναι οποιοδήποτε κοινό πολλαπλάσιο των παρονομαστών των αρχικών κλασμάτων ή άλλων που είναι ισοδύναμα τους. Αν χρησιμοποιήσουμε το Ε.Κ. Π. των παρονομαστών, θα έχω τα ομώνυμα κλάσματα με τους πιο </a:t>
            </a:r>
            <a:r>
              <a:rPr lang="el-GR" sz="2800" i="1" dirty="0" smtClean="0"/>
              <a:t>μικρούς </a:t>
            </a:r>
            <a:r>
              <a:rPr lang="el-GR" sz="2800" i="1" dirty="0" smtClean="0"/>
              <a:t>όρους.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l-GR" dirty="0" smtClean="0">
                <a:ea typeface="ＭＳ Ｐゴシック" pitchFamily="34" charset="-128"/>
              </a:rPr>
              <a:t>Πρόσθεση και αφαίρεση  κλασμάτων.</a:t>
            </a:r>
            <a:endParaRPr lang="el-GR" dirty="0" smtClean="0"/>
          </a:p>
        </p:txBody>
      </p:sp>
      <p:pic>
        <p:nvPicPr>
          <p:cNvPr id="7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836712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Προσαρμοσμένος 5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19A6B6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</Template>
  <TotalTime>136</TotalTime>
  <Words>214</Words>
  <Application>Microsoft Office PowerPoint</Application>
  <PresentationFormat>Προβολή στην οθόνη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0" baseType="lpstr">
      <vt:lpstr>Waveform</vt:lpstr>
      <vt:lpstr>Equation</vt:lpstr>
      <vt:lpstr>ΜΑΘΗΜΑΤΙΚΑ Κεφάλαιο 18ο  </vt:lpstr>
      <vt:lpstr>Πρόσθεση και αφαίρεση  κλασμάτων.</vt:lpstr>
      <vt:lpstr>Πρόσθεση και αφαίρεση  κλασμάτων.</vt:lpstr>
      <vt:lpstr>Πρόσθεση και αφαίρεση  κλασμάτων.</vt:lpstr>
      <vt:lpstr>Πρόσθεση και αφαίρεση  κλασμάτων.</vt:lpstr>
      <vt:lpstr>Πρόσθεση και αφαίρεση  κλασμάτων.</vt:lpstr>
      <vt:lpstr>Πρόσθεση και αφαίρεση  κλασμάτων.</vt:lpstr>
      <vt:lpstr>Πρόσθεση και αφαίρεση  κλασμάτων.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maria priovolou</dc:creator>
  <cp:lastModifiedBy>maria priovolou</cp:lastModifiedBy>
  <cp:revision>33</cp:revision>
  <dcterms:created xsi:type="dcterms:W3CDTF">2015-07-10T08:21:16Z</dcterms:created>
  <dcterms:modified xsi:type="dcterms:W3CDTF">2018-07-28T14:52:56Z</dcterms:modified>
</cp:coreProperties>
</file>